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1" r:id="rId1"/>
    <p:sldMasterId id="2147483754" r:id="rId2"/>
    <p:sldMasterId id="2147483762" r:id="rId3"/>
  </p:sldMasterIdLst>
  <p:notesMasterIdLst>
    <p:notesMasterId r:id="rId32"/>
  </p:notesMasterIdLst>
  <p:handoutMasterIdLst>
    <p:handoutMasterId r:id="rId33"/>
  </p:handoutMasterIdLst>
  <p:sldIdLst>
    <p:sldId id="315" r:id="rId4"/>
    <p:sldId id="499" r:id="rId5"/>
    <p:sldId id="352" r:id="rId6"/>
    <p:sldId id="349" r:id="rId7"/>
    <p:sldId id="496" r:id="rId8"/>
    <p:sldId id="356" r:id="rId9"/>
    <p:sldId id="511" r:id="rId10"/>
    <p:sldId id="269" r:id="rId11"/>
    <p:sldId id="503" r:id="rId12"/>
    <p:sldId id="267" r:id="rId13"/>
    <p:sldId id="501" r:id="rId14"/>
    <p:sldId id="374" r:id="rId15"/>
    <p:sldId id="328" r:id="rId16"/>
    <p:sldId id="329" r:id="rId17"/>
    <p:sldId id="368" r:id="rId18"/>
    <p:sldId id="369" r:id="rId19"/>
    <p:sldId id="370" r:id="rId20"/>
    <p:sldId id="371" r:id="rId21"/>
    <p:sldId id="505" r:id="rId22"/>
    <p:sldId id="341" r:id="rId23"/>
    <p:sldId id="504" r:id="rId24"/>
    <p:sldId id="372" r:id="rId25"/>
    <p:sldId id="373" r:id="rId26"/>
    <p:sldId id="506" r:id="rId27"/>
    <p:sldId id="507" r:id="rId28"/>
    <p:sldId id="508" r:id="rId29"/>
    <p:sldId id="509" r:id="rId30"/>
    <p:sldId id="318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7760"/>
    <a:srgbClr val="03ABDD"/>
    <a:srgbClr val="0D1321"/>
    <a:srgbClr val="161B2E"/>
    <a:srgbClr val="AA52BF"/>
    <a:srgbClr val="00C5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>
      <p:cViewPr varScale="1">
        <p:scale>
          <a:sx n="67" d="100"/>
          <a:sy n="67" d="100"/>
        </p:scale>
        <p:origin x="51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5" d="100"/>
          <a:sy n="95" d="100"/>
        </p:scale>
        <p:origin x="251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B3691-A50E-4067-AD42-6ED8EB310704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AB493F-6DB4-4B2D-B29F-D4FD66E29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588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699C9-51C9-4A32-8B14-25F75DE8C6C7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BB6AD1-DEDE-4D7F-B7C0-5AA84127F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462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lc.to/choose-your-profile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lc.to/choose-your-profile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>
              <a:latin typeface="Calibri Light" panose="020F0302020204030204" pitchFamily="34" charset="0"/>
            </a:endParaRPr>
          </a:p>
        </p:txBody>
      </p:sp>
      <p:sp>
        <p:nvSpPr>
          <p:cNvPr id="921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1827213">
              <a:defRPr sz="1700">
                <a:solidFill>
                  <a:schemeClr val="tx1"/>
                </a:solidFill>
                <a:latin typeface="Lato Light"/>
              </a:defRPr>
            </a:lvl1pPr>
            <a:lvl2pPr defTabSz="1827213">
              <a:defRPr sz="1700">
                <a:solidFill>
                  <a:schemeClr val="tx1"/>
                </a:solidFill>
                <a:latin typeface="Lato Light"/>
              </a:defRPr>
            </a:lvl2pPr>
            <a:lvl3pPr defTabSz="1827213">
              <a:defRPr sz="1700">
                <a:solidFill>
                  <a:schemeClr val="tx1"/>
                </a:solidFill>
                <a:latin typeface="Lato Light"/>
              </a:defRPr>
            </a:lvl3pPr>
            <a:lvl4pPr defTabSz="1827213">
              <a:defRPr sz="1700">
                <a:solidFill>
                  <a:schemeClr val="tx1"/>
                </a:solidFill>
                <a:latin typeface="Lato Light"/>
              </a:defRPr>
            </a:lvl4pPr>
            <a:lvl5pPr defTabSz="1827213">
              <a:defRPr sz="1700">
                <a:solidFill>
                  <a:schemeClr val="tx1"/>
                </a:solidFill>
                <a:latin typeface="Lato Light"/>
              </a:defRPr>
            </a:lvl5pPr>
            <a:lvl6pPr marL="2282825" indent="-911225" defTabSz="1827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Lato Light"/>
              </a:defRPr>
            </a:lvl6pPr>
            <a:lvl7pPr marL="2740025" indent="-911225" defTabSz="1827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Lato Light"/>
              </a:defRPr>
            </a:lvl7pPr>
            <a:lvl8pPr marL="3197225" indent="-911225" defTabSz="1827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Lato Light"/>
              </a:defRPr>
            </a:lvl8pPr>
            <a:lvl9pPr marL="3654425" indent="-911225" defTabSz="1827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Lato Light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32B5F7-F4A9-45EF-BA4E-34C16D2501C8}" type="slidenum">
              <a:rPr lang="en-US" altLang="ru-RU" sz="1200" smtClean="0">
                <a:latin typeface="Calibri Light" panose="020F03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ru-RU" sz="120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5760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92" name="Google Shape;1192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3" name="Google Shape;1193;p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4894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92" name="Google Shape;1192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3" name="Google Shape;1193;p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>
              <a:latin typeface="Calibri Light" panose="020F0302020204030204" pitchFamily="34" charset="0"/>
            </a:endParaRPr>
          </a:p>
        </p:txBody>
      </p:sp>
      <p:sp>
        <p:nvSpPr>
          <p:cNvPr id="921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1827213">
              <a:defRPr sz="1700">
                <a:solidFill>
                  <a:schemeClr val="tx1"/>
                </a:solidFill>
                <a:latin typeface="Lato Light"/>
              </a:defRPr>
            </a:lvl1pPr>
            <a:lvl2pPr defTabSz="1827213">
              <a:defRPr sz="1700">
                <a:solidFill>
                  <a:schemeClr val="tx1"/>
                </a:solidFill>
                <a:latin typeface="Lato Light"/>
              </a:defRPr>
            </a:lvl2pPr>
            <a:lvl3pPr defTabSz="1827213">
              <a:defRPr sz="1700">
                <a:solidFill>
                  <a:schemeClr val="tx1"/>
                </a:solidFill>
                <a:latin typeface="Lato Light"/>
              </a:defRPr>
            </a:lvl3pPr>
            <a:lvl4pPr defTabSz="1827213">
              <a:defRPr sz="1700">
                <a:solidFill>
                  <a:schemeClr val="tx1"/>
                </a:solidFill>
                <a:latin typeface="Lato Light"/>
              </a:defRPr>
            </a:lvl4pPr>
            <a:lvl5pPr defTabSz="1827213">
              <a:defRPr sz="1700">
                <a:solidFill>
                  <a:schemeClr val="tx1"/>
                </a:solidFill>
                <a:latin typeface="Lato Light"/>
              </a:defRPr>
            </a:lvl5pPr>
            <a:lvl6pPr marL="2282825" indent="-911225" defTabSz="1827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Lato Light"/>
              </a:defRPr>
            </a:lvl6pPr>
            <a:lvl7pPr marL="2740025" indent="-911225" defTabSz="1827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Lato Light"/>
              </a:defRPr>
            </a:lvl7pPr>
            <a:lvl8pPr marL="3197225" indent="-911225" defTabSz="1827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Lato Light"/>
              </a:defRPr>
            </a:lvl8pPr>
            <a:lvl9pPr marL="3654425" indent="-911225" defTabSz="1827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Lato Light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32B5F7-F4A9-45EF-BA4E-34C16D2501C8}" type="slidenum">
              <a:rPr lang="en-US" altLang="ru-RU" sz="1200" smtClean="0">
                <a:latin typeface="Calibri Light" panose="020F03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ru-RU" sz="120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576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404b78b1c5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g1404b78b1c5_1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dirty="0"/>
              <a:t>При регистрации учеников обратите внимание: </a:t>
            </a:r>
            <a:r>
              <a:rPr lang="ru-RU" sz="1200" i="0" dirty="0"/>
              <a:t>если вам в школе дали специальный QR-код для регистрации, пожалуйста, используйте именно его, а не ссылку на слайде.</a:t>
            </a:r>
            <a:endParaRPr lang="ru-RU" i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ru-RU" i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ru-RU" i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i="0" dirty="0"/>
              <a:t>Для того, чтобы выбрать профиль НТО, предлагаем школьникам </a:t>
            </a:r>
            <a:r>
              <a:rPr lang="ru-RU" dirty="0"/>
              <a:t>пройти тест на выбор профиля.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dirty="0"/>
              <a:t>Тест доступен по ссылке:  </a:t>
            </a:r>
            <a:r>
              <a:rPr lang="ru-RU" u="sng" dirty="0">
                <a:solidFill>
                  <a:schemeClr val="hlink"/>
                </a:solidFill>
                <a:hlinkClick r:id="rId3"/>
              </a:rPr>
              <a:t>https://clc.to/choose-your-profile</a:t>
            </a:r>
            <a:endParaRPr lang="ru-RU" dirty="0"/>
          </a:p>
        </p:txBody>
      </p:sp>
      <p:sp>
        <p:nvSpPr>
          <p:cNvPr id="303" name="Google Shape;303;g1404b78b1c5_1_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8302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404b78b1c5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g1404b78b1c5_1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dirty="0"/>
              <a:t>При регистрации учеников обратите внимание: </a:t>
            </a:r>
            <a:r>
              <a:rPr lang="ru-RU" sz="1200" i="0" dirty="0"/>
              <a:t>если вам в школе дали специальный QR-код для регистрации, пожалуйста, используйте именно его, а не ссылку на слайде.</a:t>
            </a:r>
            <a:endParaRPr lang="ru-RU" i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ru-RU" i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ru-RU" i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i="0" dirty="0"/>
              <a:t>Для того, чтобы выбрать профиль НТО, предлагаем школьникам </a:t>
            </a:r>
            <a:r>
              <a:rPr lang="ru-RU" dirty="0"/>
              <a:t>пройти тест на выбор профиля.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dirty="0"/>
              <a:t>Тест доступен по ссылке:  </a:t>
            </a:r>
            <a:r>
              <a:rPr lang="ru-RU" u="sng" dirty="0">
                <a:solidFill>
                  <a:schemeClr val="hlink"/>
                </a:solidFill>
                <a:hlinkClick r:id="rId3"/>
              </a:rPr>
              <a:t>https://clc.to/choose-your-profile</a:t>
            </a:r>
            <a:endParaRPr lang="ru-RU" dirty="0"/>
          </a:p>
        </p:txBody>
      </p:sp>
      <p:sp>
        <p:nvSpPr>
          <p:cNvPr id="303" name="Google Shape;303;g1404b78b1c5_1_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>
              <a:latin typeface="Calibri Light" panose="020F0302020204030204" pitchFamily="34" charset="0"/>
            </a:endParaRPr>
          </a:p>
        </p:txBody>
      </p:sp>
      <p:sp>
        <p:nvSpPr>
          <p:cNvPr id="921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1827213">
              <a:defRPr sz="1700">
                <a:solidFill>
                  <a:schemeClr val="tx1"/>
                </a:solidFill>
                <a:latin typeface="Lato Light"/>
              </a:defRPr>
            </a:lvl1pPr>
            <a:lvl2pPr defTabSz="1827213">
              <a:defRPr sz="1700">
                <a:solidFill>
                  <a:schemeClr val="tx1"/>
                </a:solidFill>
                <a:latin typeface="Lato Light"/>
              </a:defRPr>
            </a:lvl2pPr>
            <a:lvl3pPr defTabSz="1827213">
              <a:defRPr sz="1700">
                <a:solidFill>
                  <a:schemeClr val="tx1"/>
                </a:solidFill>
                <a:latin typeface="Lato Light"/>
              </a:defRPr>
            </a:lvl3pPr>
            <a:lvl4pPr defTabSz="1827213">
              <a:defRPr sz="1700">
                <a:solidFill>
                  <a:schemeClr val="tx1"/>
                </a:solidFill>
                <a:latin typeface="Lato Light"/>
              </a:defRPr>
            </a:lvl4pPr>
            <a:lvl5pPr defTabSz="1827213">
              <a:defRPr sz="1700">
                <a:solidFill>
                  <a:schemeClr val="tx1"/>
                </a:solidFill>
                <a:latin typeface="Lato Light"/>
              </a:defRPr>
            </a:lvl5pPr>
            <a:lvl6pPr marL="2282825" indent="-911225" defTabSz="1827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Lato Light"/>
              </a:defRPr>
            </a:lvl6pPr>
            <a:lvl7pPr marL="2740025" indent="-911225" defTabSz="1827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Lato Light"/>
              </a:defRPr>
            </a:lvl7pPr>
            <a:lvl8pPr marL="3197225" indent="-911225" defTabSz="1827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Lato Light"/>
              </a:defRPr>
            </a:lvl8pPr>
            <a:lvl9pPr marL="3654425" indent="-911225" defTabSz="1827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Lato Light"/>
              </a:defRPr>
            </a:lvl9pPr>
          </a:lstStyle>
          <a:p>
            <a:pPr marL="0" marR="0" lvl="0" indent="0" algn="r" defTabSz="1827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32B5F7-F4A9-45EF-BA4E-34C16D2501C8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18272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263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>
              <a:latin typeface="Calibri Light" panose="020F0302020204030204" pitchFamily="34" charset="0"/>
            </a:endParaRPr>
          </a:p>
        </p:txBody>
      </p:sp>
      <p:sp>
        <p:nvSpPr>
          <p:cNvPr id="921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1827213">
              <a:defRPr sz="1700">
                <a:solidFill>
                  <a:schemeClr val="tx1"/>
                </a:solidFill>
                <a:latin typeface="Lato Light"/>
              </a:defRPr>
            </a:lvl1pPr>
            <a:lvl2pPr defTabSz="1827213">
              <a:defRPr sz="1700">
                <a:solidFill>
                  <a:schemeClr val="tx1"/>
                </a:solidFill>
                <a:latin typeface="Lato Light"/>
              </a:defRPr>
            </a:lvl2pPr>
            <a:lvl3pPr defTabSz="1827213">
              <a:defRPr sz="1700">
                <a:solidFill>
                  <a:schemeClr val="tx1"/>
                </a:solidFill>
                <a:latin typeface="Lato Light"/>
              </a:defRPr>
            </a:lvl3pPr>
            <a:lvl4pPr defTabSz="1827213">
              <a:defRPr sz="1700">
                <a:solidFill>
                  <a:schemeClr val="tx1"/>
                </a:solidFill>
                <a:latin typeface="Lato Light"/>
              </a:defRPr>
            </a:lvl4pPr>
            <a:lvl5pPr defTabSz="1827213">
              <a:defRPr sz="1700">
                <a:solidFill>
                  <a:schemeClr val="tx1"/>
                </a:solidFill>
                <a:latin typeface="Lato Light"/>
              </a:defRPr>
            </a:lvl5pPr>
            <a:lvl6pPr marL="2282825" indent="-911225" defTabSz="1827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Lato Light"/>
              </a:defRPr>
            </a:lvl6pPr>
            <a:lvl7pPr marL="2740025" indent="-911225" defTabSz="1827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Lato Light"/>
              </a:defRPr>
            </a:lvl7pPr>
            <a:lvl8pPr marL="3197225" indent="-911225" defTabSz="1827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Lato Light"/>
              </a:defRPr>
            </a:lvl8pPr>
            <a:lvl9pPr marL="3654425" indent="-911225" defTabSz="1827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Lato Light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32B5F7-F4A9-45EF-BA4E-34C16D2501C8}" type="slidenum">
              <a:rPr lang="en-US" altLang="ru-RU" sz="1200" smtClean="0">
                <a:latin typeface="Calibri Light" panose="020F03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ru-RU" sz="120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065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>
              <a:latin typeface="Calibri Light" panose="020F0302020204030204" pitchFamily="34" charset="0"/>
            </a:endParaRPr>
          </a:p>
        </p:txBody>
      </p:sp>
      <p:sp>
        <p:nvSpPr>
          <p:cNvPr id="921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1827213">
              <a:defRPr sz="1700">
                <a:solidFill>
                  <a:schemeClr val="tx1"/>
                </a:solidFill>
                <a:latin typeface="Lato Light"/>
              </a:defRPr>
            </a:lvl1pPr>
            <a:lvl2pPr defTabSz="1827213">
              <a:defRPr sz="1700">
                <a:solidFill>
                  <a:schemeClr val="tx1"/>
                </a:solidFill>
                <a:latin typeface="Lato Light"/>
              </a:defRPr>
            </a:lvl2pPr>
            <a:lvl3pPr defTabSz="1827213">
              <a:defRPr sz="1700">
                <a:solidFill>
                  <a:schemeClr val="tx1"/>
                </a:solidFill>
                <a:latin typeface="Lato Light"/>
              </a:defRPr>
            </a:lvl3pPr>
            <a:lvl4pPr defTabSz="1827213">
              <a:defRPr sz="1700">
                <a:solidFill>
                  <a:schemeClr val="tx1"/>
                </a:solidFill>
                <a:latin typeface="Lato Light"/>
              </a:defRPr>
            </a:lvl4pPr>
            <a:lvl5pPr defTabSz="1827213">
              <a:defRPr sz="1700">
                <a:solidFill>
                  <a:schemeClr val="tx1"/>
                </a:solidFill>
                <a:latin typeface="Lato Light"/>
              </a:defRPr>
            </a:lvl5pPr>
            <a:lvl6pPr marL="2282825" indent="-911225" defTabSz="1827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Lato Light"/>
              </a:defRPr>
            </a:lvl6pPr>
            <a:lvl7pPr marL="2740025" indent="-911225" defTabSz="1827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Lato Light"/>
              </a:defRPr>
            </a:lvl7pPr>
            <a:lvl8pPr marL="3197225" indent="-911225" defTabSz="1827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Lato Light"/>
              </a:defRPr>
            </a:lvl8pPr>
            <a:lvl9pPr marL="3654425" indent="-911225" defTabSz="1827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Lato Light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32B5F7-F4A9-45EF-BA4E-34C16D2501C8}" type="slidenum">
              <a:rPr lang="en-US" altLang="ru-RU" sz="1200" smtClean="0">
                <a:latin typeface="Calibri Light" panose="020F03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ru-RU" sz="120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034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>
              <a:latin typeface="Calibri Light" panose="020F0302020204030204" pitchFamily="34" charset="0"/>
            </a:endParaRPr>
          </a:p>
        </p:txBody>
      </p:sp>
      <p:sp>
        <p:nvSpPr>
          <p:cNvPr id="921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1827213">
              <a:defRPr sz="1700">
                <a:solidFill>
                  <a:schemeClr val="tx1"/>
                </a:solidFill>
                <a:latin typeface="Lato Light"/>
              </a:defRPr>
            </a:lvl1pPr>
            <a:lvl2pPr defTabSz="1827213">
              <a:defRPr sz="1700">
                <a:solidFill>
                  <a:schemeClr val="tx1"/>
                </a:solidFill>
                <a:latin typeface="Lato Light"/>
              </a:defRPr>
            </a:lvl2pPr>
            <a:lvl3pPr defTabSz="1827213">
              <a:defRPr sz="1700">
                <a:solidFill>
                  <a:schemeClr val="tx1"/>
                </a:solidFill>
                <a:latin typeface="Lato Light"/>
              </a:defRPr>
            </a:lvl3pPr>
            <a:lvl4pPr defTabSz="1827213">
              <a:defRPr sz="1700">
                <a:solidFill>
                  <a:schemeClr val="tx1"/>
                </a:solidFill>
                <a:latin typeface="Lato Light"/>
              </a:defRPr>
            </a:lvl4pPr>
            <a:lvl5pPr defTabSz="1827213">
              <a:defRPr sz="1700">
                <a:solidFill>
                  <a:schemeClr val="tx1"/>
                </a:solidFill>
                <a:latin typeface="Lato Light"/>
              </a:defRPr>
            </a:lvl5pPr>
            <a:lvl6pPr marL="2282825" indent="-911225" defTabSz="1827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Lato Light"/>
              </a:defRPr>
            </a:lvl6pPr>
            <a:lvl7pPr marL="2740025" indent="-911225" defTabSz="1827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Lato Light"/>
              </a:defRPr>
            </a:lvl7pPr>
            <a:lvl8pPr marL="3197225" indent="-911225" defTabSz="1827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Lato Light"/>
              </a:defRPr>
            </a:lvl8pPr>
            <a:lvl9pPr marL="3654425" indent="-911225" defTabSz="1827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Lato Light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32B5F7-F4A9-45EF-BA4E-34C16D2501C8}" type="slidenum">
              <a:rPr lang="en-US" altLang="ru-RU" sz="1200" smtClean="0">
                <a:latin typeface="Calibri Light" panose="020F03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ru-RU" sz="120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620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5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TI 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F7728B9-8A2C-4E35-B9DC-B2E0A983C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5"/>
            <a:ext cx="12192000" cy="685900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AB8D4D0-559D-45C6-805F-FD0BEFF406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" y="-779"/>
            <a:ext cx="12190615" cy="6858779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154081" y="2305696"/>
            <a:ext cx="5743805" cy="96607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6933" rIns="0" bIns="0" anchor="t">
            <a:spAutoFit/>
          </a:bodyPr>
          <a:lstStyle>
            <a:lvl1pPr>
              <a:defRPr lang="ru-RU" sz="3200" b="0" dirty="0">
                <a:solidFill>
                  <a:schemeClr val="bg1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2700" lvl="0">
              <a:lnSpc>
                <a:spcPts val="3700"/>
              </a:lnSpc>
              <a:spcBef>
                <a:spcPts val="138"/>
              </a:spcBef>
            </a:pPr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2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51928" y="3686796"/>
            <a:ext cx="5726245" cy="27319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6933" rIns="0" bIns="0">
            <a:spAutoFit/>
          </a:bodyPr>
          <a:lstStyle>
            <a:lvl1pPr marL="298450" indent="-285750">
              <a:lnSpc>
                <a:spcPts val="1900"/>
              </a:lnSpc>
              <a:buFontTx/>
              <a:buBlip>
                <a:blip r:embed="rId4"/>
              </a:buBlip>
              <a:defRPr lang="ru-RU" sz="1600" dirty="0">
                <a:solidFill>
                  <a:srgbClr val="B5BBBF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2700" lvl="0">
              <a:lnSpc>
                <a:spcPts val="2100"/>
              </a:lnSpc>
            </a:pPr>
            <a:r>
              <a:rPr lang="ru-RU" dirty="0"/>
              <a:t>Образец подзаголовка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2EF85-CCF2-420A-8001-770744FC86F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02" y="502973"/>
            <a:ext cx="1551458" cy="1202799"/>
          </a:xfrm>
          <a:prstGeom prst="rect">
            <a:avLst/>
          </a:prstGeom>
        </p:spPr>
      </p:pic>
      <p:pic>
        <p:nvPicPr>
          <p:cNvPr id="29" name="Google Shape;118;p1">
            <a:extLst>
              <a:ext uri="{FF2B5EF4-FFF2-40B4-BE49-F238E27FC236}">
                <a16:creationId xmlns:a16="http://schemas.microsoft.com/office/drawing/2014/main" id="{B8E328C2-7170-45A6-9FEC-174C6D7B22B7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9442314" y="5584707"/>
            <a:ext cx="1833124" cy="60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17;p1">
            <a:extLst>
              <a:ext uri="{FF2B5EF4-FFF2-40B4-BE49-F238E27FC236}">
                <a16:creationId xmlns:a16="http://schemas.microsoft.com/office/drawing/2014/main" id="{CB38B78D-672C-4158-A8ED-95E9AC8007D2}"/>
              </a:ext>
            </a:extLst>
          </p:cNvPr>
          <p:cNvPicPr preferRelativeResize="0"/>
          <p:nvPr userDrawn="1"/>
        </p:nvPicPr>
        <p:blipFill rotWithShape="1">
          <a:blip r:embed="rId7">
            <a:alphaModFix/>
          </a:blip>
          <a:srcRect/>
          <a:stretch/>
        </p:blipFill>
        <p:spPr>
          <a:xfrm>
            <a:off x="2216760" y="3188276"/>
            <a:ext cx="1643208" cy="480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0E4B83-3BAF-6E12-AFD4-3B7DBFBB353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76690" y="301939"/>
            <a:ext cx="7150007" cy="77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49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TI_2 столбца 1 1 1">
  <p:cSld name="NTI_2 столбца 1 1 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404b78b1c5_1_112"/>
          <p:cNvSpPr txBox="1">
            <a:spLocks noGrp="1"/>
          </p:cNvSpPr>
          <p:nvPr>
            <p:ph type="ctrTitle"/>
          </p:nvPr>
        </p:nvSpPr>
        <p:spPr>
          <a:xfrm>
            <a:off x="2659132" y="823200"/>
            <a:ext cx="8898400" cy="4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b" anchorCtr="0">
            <a:sp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2600"/>
              <a:buFont typeface="Tahoma"/>
              <a:buNone/>
              <a:defRPr sz="2800" b="1">
                <a:solidFill>
                  <a:schemeClr val="accent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g1404b78b1c5_1_112"/>
          <p:cNvSpPr txBox="1">
            <a:spLocks noGrp="1"/>
          </p:cNvSpPr>
          <p:nvPr>
            <p:ph type="body" idx="1"/>
          </p:nvPr>
        </p:nvSpPr>
        <p:spPr>
          <a:xfrm>
            <a:off x="605951" y="1702675"/>
            <a:ext cx="5479600" cy="4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rbel"/>
              <a:buNone/>
              <a:defRPr sz="2000">
                <a:latin typeface="Corbel"/>
                <a:ea typeface="Corbel"/>
                <a:cs typeface="Corbel"/>
                <a:sym typeface="Corbel"/>
              </a:defRPr>
            </a:lvl1pPr>
            <a:lvl2pPr marL="121917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rbel"/>
              <a:buNone/>
              <a:defRPr sz="2000">
                <a:latin typeface="Corbel"/>
                <a:ea typeface="Corbel"/>
                <a:cs typeface="Corbel"/>
                <a:sym typeface="Corbel"/>
              </a:defRPr>
            </a:lvl2pPr>
            <a:lvl3pPr marL="1828754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rbel"/>
              <a:buNone/>
              <a:defRPr sz="1867">
                <a:latin typeface="Corbel"/>
                <a:ea typeface="Corbel"/>
                <a:cs typeface="Corbel"/>
                <a:sym typeface="Corbel"/>
              </a:defRPr>
            </a:lvl3pPr>
            <a:lvl4pPr marL="2438339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600">
                <a:latin typeface="Corbel"/>
                <a:ea typeface="Corbel"/>
                <a:cs typeface="Corbel"/>
                <a:sym typeface="Corbel"/>
              </a:defRPr>
            </a:lvl4pPr>
            <a:lvl5pPr marL="3047924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600">
                <a:latin typeface="Corbel"/>
                <a:ea typeface="Corbel"/>
                <a:cs typeface="Corbel"/>
                <a:sym typeface="Corbel"/>
              </a:defRPr>
            </a:lvl5pPr>
            <a:lvl6pPr marL="3657509" lvl="5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600">
                <a:latin typeface="Corbel"/>
                <a:ea typeface="Corbel"/>
                <a:cs typeface="Corbel"/>
                <a:sym typeface="Corbel"/>
              </a:defRPr>
            </a:lvl6pPr>
            <a:lvl7pPr marL="4267093" lvl="6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600">
                <a:latin typeface="Corbel"/>
                <a:ea typeface="Corbel"/>
                <a:cs typeface="Corbel"/>
                <a:sym typeface="Corbel"/>
              </a:defRPr>
            </a:lvl7pPr>
            <a:lvl8pPr marL="4876678" lvl="7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600">
                <a:latin typeface="Corbel"/>
                <a:ea typeface="Corbel"/>
                <a:cs typeface="Corbel"/>
                <a:sym typeface="Corbel"/>
              </a:defRPr>
            </a:lvl8pPr>
            <a:lvl9pPr marL="5486263" lvl="8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  <a:defRPr sz="1600"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pic>
        <p:nvPicPr>
          <p:cNvPr id="133" name="Google Shape;133;g1404b78b1c5_1_1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5937" y="333707"/>
            <a:ext cx="883347" cy="894388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g1404b78b1c5_1_112"/>
          <p:cNvSpPr txBox="1"/>
          <p:nvPr/>
        </p:nvSpPr>
        <p:spPr>
          <a:xfrm>
            <a:off x="11089637" y="6424614"/>
            <a:ext cx="431600" cy="23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ru-RU" sz="933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t>‹#›</a:t>
            </a:fld>
            <a:r>
              <a:rPr lang="ru-RU" sz="933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g1404b78b1c5_1_112"/>
          <p:cNvSpPr>
            <a:spLocks noGrp="1"/>
          </p:cNvSpPr>
          <p:nvPr>
            <p:ph type="pic" idx="2"/>
          </p:nvPr>
        </p:nvSpPr>
        <p:spPr>
          <a:xfrm>
            <a:off x="6125625" y="1702675"/>
            <a:ext cx="5432000" cy="4722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4536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TI _титульный слайд">
  <p:cSld name="NTI _титульный слайд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41" y="-3931"/>
            <a:ext cx="12188859" cy="731773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0"/>
          <p:cNvSpPr txBox="1">
            <a:spLocks noGrp="1"/>
          </p:cNvSpPr>
          <p:nvPr>
            <p:ph type="title"/>
          </p:nvPr>
        </p:nvSpPr>
        <p:spPr>
          <a:xfrm>
            <a:off x="4541336" y="2729357"/>
            <a:ext cx="5743805" cy="966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rbel"/>
              <a:buNone/>
              <a:defRPr sz="2800" b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0"/>
          <p:cNvSpPr txBox="1">
            <a:spLocks noGrp="1"/>
          </p:cNvSpPr>
          <p:nvPr>
            <p:ph type="subTitle" idx="1"/>
          </p:nvPr>
        </p:nvSpPr>
        <p:spPr>
          <a:xfrm>
            <a:off x="4558896" y="4090991"/>
            <a:ext cx="5726245" cy="266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spAutoFit/>
          </a:bodyPr>
          <a:lstStyle>
            <a:lvl1pPr lvl="0" algn="l">
              <a:lnSpc>
                <a:spcPct val="135714"/>
              </a:lnSpc>
              <a:spcBef>
                <a:spcPts val="1000"/>
              </a:spcBef>
              <a:spcAft>
                <a:spcPts val="0"/>
              </a:spcAft>
              <a:buClr>
                <a:srgbClr val="B5BBBF"/>
              </a:buClr>
              <a:buSzPts val="1400"/>
              <a:buFont typeface="Corbel"/>
              <a:buNone/>
              <a:defRPr sz="1400">
                <a:solidFill>
                  <a:srgbClr val="B5BBB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9" name="Google Shape;19;p30" descr="E:\WORK\Ассоциация кружков\ФИРМСТИЛЬ\ЛОГО партнеров и вузов\Соорганизаторы\КД\Logo KD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7769" y="653830"/>
            <a:ext cx="930138" cy="241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0" descr="E:\WORK\Ассоциация кружков\ФИРМСТИЛЬ\ЛОГО партнеров и вузов\Соорганизаторы\АСИ\Logo ASI whit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1131" y="441435"/>
            <a:ext cx="1021332" cy="458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0" descr="E:\WORK\Ассоциация кружков\ФИРМСТИЛЬ\ЛОГО партнеров и вузов\Партнеры\РСВ\Лого РСВ(1)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36784" y="622770"/>
            <a:ext cx="751184" cy="283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29316" y="657033"/>
            <a:ext cx="1228215" cy="132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5302" y="502973"/>
            <a:ext cx="1551458" cy="120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45436" y="468204"/>
            <a:ext cx="675218" cy="675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334581" y="441435"/>
            <a:ext cx="573740" cy="60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334581" y="442751"/>
            <a:ext cx="573740" cy="6038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0307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TI_2 столбца">
  <p:cSld name="NTI_2 столбца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>
            <a:spLocks noGrp="1"/>
          </p:cNvSpPr>
          <p:nvPr>
            <p:ph type="subTitle" idx="1"/>
          </p:nvPr>
        </p:nvSpPr>
        <p:spPr>
          <a:xfrm>
            <a:off x="605938" y="1440336"/>
            <a:ext cx="10951528" cy="474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725" tIns="54350" rIns="108725" bIns="5435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ctrTitle"/>
          </p:nvPr>
        </p:nvSpPr>
        <p:spPr>
          <a:xfrm>
            <a:off x="6342161" y="823206"/>
            <a:ext cx="5215305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chemeClr val="accent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body" idx="2"/>
          </p:nvPr>
        </p:nvSpPr>
        <p:spPr>
          <a:xfrm>
            <a:off x="6479242" y="3356340"/>
            <a:ext cx="5078224" cy="3023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•"/>
              <a:defRPr sz="1400"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1" name="Google Shape;31;p31"/>
          <p:cNvSpPr txBox="1">
            <a:spLocks noGrp="1"/>
          </p:cNvSpPr>
          <p:nvPr>
            <p:ph type="body" idx="3"/>
          </p:nvPr>
        </p:nvSpPr>
        <p:spPr>
          <a:xfrm>
            <a:off x="605938" y="3356340"/>
            <a:ext cx="5078224" cy="3023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32" name="Google Shape;32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5938" y="333707"/>
            <a:ext cx="883346" cy="8943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0793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NTI_разделительный слайд" type="title">
  <p:cSld name="1_NTI_разделительный слайд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01" y="2725"/>
            <a:ext cx="12190200" cy="685527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32"/>
          <p:cNvSpPr txBox="1">
            <a:spLocks noGrp="1"/>
          </p:cNvSpPr>
          <p:nvPr>
            <p:ph type="ctrTitle"/>
          </p:nvPr>
        </p:nvSpPr>
        <p:spPr>
          <a:xfrm>
            <a:off x="5575610" y="4908550"/>
            <a:ext cx="3546164" cy="1017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ctr" anchorCtr="0">
            <a:spAutoFit/>
          </a:bodyPr>
          <a:lstStyle>
            <a:lvl1pPr lvl="0" algn="r">
              <a:lnSpc>
                <a:spcPct val="102702"/>
              </a:lnSpc>
              <a:spcBef>
                <a:spcPts val="0"/>
              </a:spcBef>
              <a:spcAft>
                <a:spcPts val="0"/>
              </a:spcAft>
              <a:buClr>
                <a:srgbClr val="00B8EC"/>
              </a:buClr>
              <a:buSzPts val="3700"/>
              <a:buFont typeface="Tahoma"/>
              <a:buNone/>
              <a:defRPr sz="3700">
                <a:solidFill>
                  <a:srgbClr val="00B8EC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subTitle" idx="1"/>
          </p:nvPr>
        </p:nvSpPr>
        <p:spPr>
          <a:xfrm>
            <a:off x="9325400" y="4908550"/>
            <a:ext cx="985024" cy="1107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8EC"/>
              </a:buClr>
              <a:buSzPts val="8500"/>
              <a:buNone/>
              <a:defRPr sz="8500">
                <a:solidFill>
                  <a:srgbClr val="00B8EC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" name="Google Shape;3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439" y="279978"/>
            <a:ext cx="1583196" cy="12712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1475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TI_разделительный слайд">
  <p:cSld name="NTI_разделительный слайд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41" y="-3931"/>
            <a:ext cx="12188859" cy="731773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33"/>
          <p:cNvSpPr txBox="1">
            <a:spLocks noGrp="1"/>
          </p:cNvSpPr>
          <p:nvPr>
            <p:ph type="ctrTitle"/>
          </p:nvPr>
        </p:nvSpPr>
        <p:spPr>
          <a:xfrm>
            <a:off x="5575610" y="4908550"/>
            <a:ext cx="5224662" cy="1017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ctr" anchorCtr="0">
            <a:spAutoFit/>
          </a:bodyPr>
          <a:lstStyle>
            <a:lvl1pPr lvl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B8EC"/>
              </a:buClr>
              <a:buSzPts val="3200"/>
              <a:buFont typeface="Corbel"/>
              <a:buNone/>
              <a:defRPr sz="3200">
                <a:solidFill>
                  <a:srgbClr val="00B8EC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1" name="Google Shape;41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5302" y="502973"/>
            <a:ext cx="1551458" cy="1202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1653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TI_2 столбца">
  <p:cSld name="1_NTI_2 столбца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4"/>
          <p:cNvSpPr txBox="1">
            <a:spLocks noGrp="1"/>
          </p:cNvSpPr>
          <p:nvPr>
            <p:ph type="subTitle" idx="1"/>
          </p:nvPr>
        </p:nvSpPr>
        <p:spPr>
          <a:xfrm>
            <a:off x="605938" y="1474842"/>
            <a:ext cx="10915189" cy="327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725" tIns="54350" rIns="108725" bIns="5435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4"/>
          <p:cNvSpPr txBox="1">
            <a:spLocks noGrp="1"/>
          </p:cNvSpPr>
          <p:nvPr>
            <p:ph type="ctrTitle"/>
          </p:nvPr>
        </p:nvSpPr>
        <p:spPr>
          <a:xfrm>
            <a:off x="6305822" y="407892"/>
            <a:ext cx="5215305" cy="820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Corbel"/>
              <a:buNone/>
              <a:defRPr sz="2800" b="1">
                <a:solidFill>
                  <a:schemeClr val="accent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4"/>
          <p:cNvSpPr txBox="1">
            <a:spLocks noGrp="1"/>
          </p:cNvSpPr>
          <p:nvPr>
            <p:ph type="body" idx="2"/>
          </p:nvPr>
        </p:nvSpPr>
        <p:spPr>
          <a:xfrm>
            <a:off x="6227158" y="2485071"/>
            <a:ext cx="5078224" cy="3605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•"/>
              <a:defRPr sz="1400">
                <a:latin typeface="Tahoma"/>
                <a:ea typeface="Tahoma"/>
                <a:cs typeface="Tahoma"/>
                <a:sym typeface="Tahom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6" name="Google Shape;46;p34"/>
          <p:cNvSpPr txBox="1">
            <a:spLocks noGrp="1"/>
          </p:cNvSpPr>
          <p:nvPr>
            <p:ph type="body" idx="3"/>
          </p:nvPr>
        </p:nvSpPr>
        <p:spPr>
          <a:xfrm>
            <a:off x="605938" y="2485071"/>
            <a:ext cx="5078224" cy="3605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latin typeface="Tahoma"/>
                <a:ea typeface="Tahoma"/>
                <a:cs typeface="Tahoma"/>
                <a:sym typeface="Tahom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7" name="Google Shape;47;p34"/>
          <p:cNvSpPr txBox="1"/>
          <p:nvPr/>
        </p:nvSpPr>
        <p:spPr>
          <a:xfrm>
            <a:off x="11089637" y="6424613"/>
            <a:ext cx="431490" cy="230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9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r>
              <a:rPr lang="ru-RU" sz="9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/>
          </a:p>
        </p:txBody>
      </p:sp>
      <p:pic>
        <p:nvPicPr>
          <p:cNvPr id="48" name="Google Shape;4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5938" y="333707"/>
            <a:ext cx="883346" cy="8943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0795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et the team of 2">
  <p:cSld name="4_Meet the team of 2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5"/>
          <p:cNvSpPr>
            <a:spLocks noGrp="1"/>
          </p:cNvSpPr>
          <p:nvPr>
            <p:ph type="pic" idx="2"/>
          </p:nvPr>
        </p:nvSpPr>
        <p:spPr>
          <a:xfrm>
            <a:off x="6093778" y="1530229"/>
            <a:ext cx="6093777" cy="4080511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35"/>
          <p:cNvSpPr>
            <a:spLocks noGrp="1"/>
          </p:cNvSpPr>
          <p:nvPr>
            <p:ph type="pic" idx="3"/>
          </p:nvPr>
        </p:nvSpPr>
        <p:spPr>
          <a:xfrm>
            <a:off x="1" y="1530229"/>
            <a:ext cx="6093777" cy="4080511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35"/>
          <p:cNvSpPr txBox="1"/>
          <p:nvPr/>
        </p:nvSpPr>
        <p:spPr>
          <a:xfrm>
            <a:off x="11089637" y="6424613"/>
            <a:ext cx="431490" cy="230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9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r>
              <a:rPr lang="ru-RU" sz="9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/>
          </a:p>
        </p:txBody>
      </p:sp>
      <p:sp>
        <p:nvSpPr>
          <p:cNvPr id="53" name="Google Shape;53;p35"/>
          <p:cNvSpPr txBox="1">
            <a:spLocks noGrp="1"/>
          </p:cNvSpPr>
          <p:nvPr>
            <p:ph type="body" idx="1"/>
          </p:nvPr>
        </p:nvSpPr>
        <p:spPr>
          <a:xfrm>
            <a:off x="670873" y="5691079"/>
            <a:ext cx="9144000" cy="733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4" name="Google Shape;54;p35"/>
          <p:cNvSpPr txBox="1">
            <a:spLocks noGrp="1"/>
          </p:cNvSpPr>
          <p:nvPr>
            <p:ph type="ctrTitle"/>
          </p:nvPr>
        </p:nvSpPr>
        <p:spPr>
          <a:xfrm>
            <a:off x="2442062" y="757198"/>
            <a:ext cx="9144000" cy="41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Corbel"/>
              <a:buNone/>
              <a:defRPr sz="2800" b="1">
                <a:solidFill>
                  <a:schemeClr val="accent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5" name="Google Shape;55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5938" y="333707"/>
            <a:ext cx="883346" cy="8943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13909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">
  <p:cSld name="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6"/>
          <p:cNvSpPr txBox="1"/>
          <p:nvPr/>
        </p:nvSpPr>
        <p:spPr>
          <a:xfrm>
            <a:off x="11110913" y="6424613"/>
            <a:ext cx="388937" cy="23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9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‹#›</a:t>
            </a:fld>
            <a:r>
              <a:rPr lang="ru-RU" sz="9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17951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TI 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1A6AF1B-1538-4955-8C8A-81D1B71FC2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43" y="2897"/>
            <a:ext cx="12189857" cy="6857046"/>
          </a:xfrm>
          <a:prstGeom prst="rect">
            <a:avLst/>
          </a:prstGeom>
        </p:spPr>
      </p:pic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A9056217-08B8-453F-9DE3-294F992E3D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9923" y="3157412"/>
            <a:ext cx="5743805" cy="96607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6933" rIns="0" bIns="0" anchor="t">
            <a:spAutoFit/>
          </a:bodyPr>
          <a:lstStyle>
            <a:lvl1pPr>
              <a:defRPr lang="ru-RU" sz="3200" b="0" dirty="0">
                <a:solidFill>
                  <a:srgbClr val="00B8EC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2700" lvl="0">
              <a:lnSpc>
                <a:spcPts val="3700"/>
              </a:lnSpc>
              <a:spcBef>
                <a:spcPts val="138"/>
              </a:spcBef>
            </a:pPr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22" name="Подзаголовок 2">
            <a:extLst>
              <a:ext uri="{FF2B5EF4-FFF2-40B4-BE49-F238E27FC236}">
                <a16:creationId xmlns:a16="http://schemas.microsoft.com/office/drawing/2014/main" id="{7A0A5DAD-FC3E-476B-99E1-533F049B92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4045" y="4536299"/>
            <a:ext cx="5726245" cy="26646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6933" rIns="0" bIns="0">
            <a:spAutoFit/>
          </a:bodyPr>
          <a:lstStyle>
            <a:lvl1pPr marL="0" indent="0">
              <a:lnSpc>
                <a:spcPts val="1900"/>
              </a:lnSpc>
              <a:buFontTx/>
              <a:buNone/>
              <a:defRPr lang="ru-RU" sz="1400" dirty="0">
                <a:solidFill>
                  <a:schemeClr val="accent5">
                    <a:lumMod val="10000"/>
                    <a:lumOff val="9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2700" lvl="0">
              <a:lnSpc>
                <a:spcPts val="2100"/>
              </a:lnSpc>
            </a:pPr>
            <a:r>
              <a:rPr lang="ru-RU" dirty="0"/>
              <a:t>Образец подзаголовка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9E72312-D5BE-4BA5-AE4C-29AB2D46C3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57" y="301041"/>
            <a:ext cx="1351210" cy="16387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8AED753-8BE8-4B39-861B-3CDAE654B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560" y="2724502"/>
            <a:ext cx="2012699" cy="227301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65D082-55F8-4082-DA83-84ECCA8D1B2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04045" y="798619"/>
            <a:ext cx="6620751" cy="64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362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TI_раздел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95B58A-BCEB-4EBD-9756-E51ADC43F6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43" y="2897"/>
            <a:ext cx="12189857" cy="685704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8AA4CD4-2008-48AC-8427-F9800BC6F0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57" y="301041"/>
            <a:ext cx="1351210" cy="1638768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686877E3-9B15-4FA4-BC33-C64B0EFC99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46044" y="4908550"/>
            <a:ext cx="3546164" cy="101737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6933" rIns="0" bIns="0">
            <a:spAutoFit/>
          </a:bodyPr>
          <a:lstStyle>
            <a:lvl1pPr algn="r">
              <a:lnSpc>
                <a:spcPts val="3800"/>
              </a:lnSpc>
              <a:defRPr lang="ru-RU" sz="2800" dirty="0">
                <a:solidFill>
                  <a:srgbClr val="00B8EC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2700" lvl="0" algn="r">
              <a:lnSpc>
                <a:spcPts val="3863"/>
              </a:lnSpc>
              <a:spcBef>
                <a:spcPts val="138"/>
              </a:spcBef>
            </a:pPr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87344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TI_раздел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1FB5E4-6D84-41F9-9B8F-8BD39BE421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5"/>
            <a:ext cx="12192000" cy="68590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5575610" y="4908550"/>
            <a:ext cx="5224662" cy="101737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6933" rIns="0" bIns="0">
            <a:spAutoFit/>
          </a:bodyPr>
          <a:lstStyle>
            <a:lvl1pPr algn="r">
              <a:lnSpc>
                <a:spcPts val="3800"/>
              </a:lnSpc>
              <a:defRPr lang="ru-RU" sz="3200" dirty="0">
                <a:solidFill>
                  <a:srgbClr val="00B8EC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2700" lvl="0" algn="r">
              <a:lnSpc>
                <a:spcPts val="3863"/>
              </a:lnSpc>
              <a:spcBef>
                <a:spcPts val="138"/>
              </a:spcBef>
            </a:pPr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9584DF-53F9-48ED-BE03-4294E9E303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02" y="502973"/>
            <a:ext cx="1551458" cy="120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534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TI_Junior_V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4F9BD4A-37B2-42D9-AD6C-EC7F49698A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43" y="2897"/>
            <a:ext cx="12189857" cy="685704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B410D08-48D1-4208-AAC5-54FE9D2D98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57" y="301041"/>
            <a:ext cx="1351210" cy="1638768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3307CB6B-CD4B-4C05-96E0-4BFEFD3CB3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0956" y="2957888"/>
            <a:ext cx="5743805" cy="94222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6933" rIns="0" bIns="0" anchor="t">
            <a:spAutoFit/>
          </a:bodyPr>
          <a:lstStyle>
            <a:lvl1pPr>
              <a:defRPr lang="ru-RU" sz="2800" b="0" dirty="0">
                <a:solidFill>
                  <a:srgbClr val="00B8EC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2700" lvl="0">
              <a:lnSpc>
                <a:spcPts val="3700"/>
              </a:lnSpc>
              <a:spcBef>
                <a:spcPts val="138"/>
              </a:spcBef>
            </a:pPr>
            <a:r>
              <a:rPr lang="ru-RU" dirty="0"/>
              <a:t>Сфера «Технологии для виртуального мира»</a:t>
            </a:r>
          </a:p>
        </p:txBody>
      </p:sp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id="{23C7D481-E84A-4A1D-9C86-36061D348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90956" y="4269947"/>
            <a:ext cx="5726245" cy="26646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6933" rIns="0" bIns="0">
            <a:spAutoFit/>
          </a:bodyPr>
          <a:lstStyle>
            <a:lvl1pPr marL="0" indent="0">
              <a:lnSpc>
                <a:spcPts val="1900"/>
              </a:lnSpc>
              <a:buFontTx/>
              <a:buNone/>
              <a:defRPr lang="ru-RU" sz="1400" dirty="0">
                <a:solidFill>
                  <a:srgbClr val="B5BBBF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2700" lvl="0">
              <a:lnSpc>
                <a:spcPts val="2100"/>
              </a:lnSpc>
            </a:pPr>
            <a:r>
              <a:rPr lang="ru-RU" dirty="0"/>
              <a:t>Образец подзаголовка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22252FE-E7F6-49F7-873B-3FB6E2BF61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463" y="2876221"/>
            <a:ext cx="1969307" cy="199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423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TI_Junior_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1B0FE03-CEB9-42AE-9DA3-A4933B5369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43" y="2897"/>
            <a:ext cx="12189857" cy="685704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98A300F-93A0-4AF2-AFD1-8FB8C84D0B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57" y="301041"/>
            <a:ext cx="1351210" cy="1638768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C5030C23-95FD-4B22-8C92-05A891CB5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0956" y="2957888"/>
            <a:ext cx="5743805" cy="46773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6933" rIns="0" bIns="0" anchor="t">
            <a:spAutoFit/>
          </a:bodyPr>
          <a:lstStyle>
            <a:lvl1pPr>
              <a:defRPr lang="ru-RU" sz="2800" b="0" dirty="0">
                <a:solidFill>
                  <a:srgbClr val="00B8EC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2700" lvl="0">
              <a:lnSpc>
                <a:spcPts val="3700"/>
              </a:lnSpc>
              <a:spcBef>
                <a:spcPts val="138"/>
              </a:spcBef>
            </a:pPr>
            <a:r>
              <a:rPr lang="ru-RU" dirty="0"/>
              <a:t>Сфера «Технологии для космоса»</a:t>
            </a:r>
          </a:p>
        </p:txBody>
      </p:sp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4CE01D26-0ED7-41DE-B670-F807F7B16A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90956" y="4269947"/>
            <a:ext cx="5726245" cy="26646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6933" rIns="0" bIns="0">
            <a:spAutoFit/>
          </a:bodyPr>
          <a:lstStyle>
            <a:lvl1pPr marL="0" indent="0">
              <a:lnSpc>
                <a:spcPts val="1900"/>
              </a:lnSpc>
              <a:buFontTx/>
              <a:buNone/>
              <a:defRPr lang="ru-RU" sz="1400" dirty="0">
                <a:solidFill>
                  <a:srgbClr val="B5BBBF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2700" lvl="0">
              <a:lnSpc>
                <a:spcPts val="2100"/>
              </a:lnSpc>
            </a:pPr>
            <a:r>
              <a:rPr lang="ru-RU" dirty="0"/>
              <a:t>Образец подзаголовка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C224AF3-6FF3-4A03-99CA-F34DFBC0D5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779" y="2626468"/>
            <a:ext cx="2197774" cy="222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962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TI_Junior_Rob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70DB633-144D-45F4-8B6A-B92E5313E8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43" y="2897"/>
            <a:ext cx="12189857" cy="685704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F307B3A-3C12-498C-80B2-A715110769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57" y="301041"/>
            <a:ext cx="1351210" cy="1638768"/>
          </a:xfrm>
          <a:prstGeom prst="rect">
            <a:avLst/>
          </a:prstGeom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926BC8E-188E-497A-848C-2848103ABB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0956" y="2957888"/>
            <a:ext cx="5743805" cy="94222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6933" rIns="0" bIns="0" anchor="t">
            <a:spAutoFit/>
          </a:bodyPr>
          <a:lstStyle>
            <a:lvl1pPr>
              <a:defRPr lang="ru-RU" sz="2800" b="0" dirty="0">
                <a:solidFill>
                  <a:srgbClr val="00B8EC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2700" lvl="0">
              <a:lnSpc>
                <a:spcPts val="3700"/>
              </a:lnSpc>
              <a:spcBef>
                <a:spcPts val="138"/>
              </a:spcBef>
            </a:pPr>
            <a:r>
              <a:rPr lang="ru-RU" dirty="0"/>
              <a:t>Сфера «Технологии для мира роботов»</a:t>
            </a:r>
          </a:p>
        </p:txBody>
      </p:sp>
      <p:sp>
        <p:nvSpPr>
          <p:cNvPr id="16" name="Подзаголовок 2">
            <a:extLst>
              <a:ext uri="{FF2B5EF4-FFF2-40B4-BE49-F238E27FC236}">
                <a16:creationId xmlns:a16="http://schemas.microsoft.com/office/drawing/2014/main" id="{8706440D-3DA4-41EC-AB59-512780EF66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90956" y="4269947"/>
            <a:ext cx="5726245" cy="26646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6933" rIns="0" bIns="0">
            <a:spAutoFit/>
          </a:bodyPr>
          <a:lstStyle>
            <a:lvl1pPr marL="0" indent="0">
              <a:lnSpc>
                <a:spcPts val="1900"/>
              </a:lnSpc>
              <a:buFontTx/>
              <a:buNone/>
              <a:defRPr lang="ru-RU" sz="1400" dirty="0">
                <a:solidFill>
                  <a:srgbClr val="B5BBBF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2700" lvl="0">
              <a:lnSpc>
                <a:spcPts val="2100"/>
              </a:lnSpc>
            </a:pPr>
            <a:r>
              <a:rPr lang="ru-RU" dirty="0"/>
              <a:t>Образец подзаголовка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0D6A577-A3AA-4060-A208-84F330444B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88">
            <a:off x="2380999" y="2593400"/>
            <a:ext cx="2522042" cy="232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74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TI_Junior_Hab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7EF2BA3-6CFA-4E97-B49A-F89EC8B896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43" y="2897"/>
            <a:ext cx="12189857" cy="68570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9DA774D-98D3-4334-BD78-D8672956C1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57" y="301041"/>
            <a:ext cx="1351210" cy="1638768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A8EB3748-D3A0-4415-B255-E6BF52B100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0956" y="2957888"/>
            <a:ext cx="5743805" cy="94222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6933" rIns="0" bIns="0" anchor="t">
            <a:spAutoFit/>
          </a:bodyPr>
          <a:lstStyle>
            <a:lvl1pPr>
              <a:defRPr lang="ru-RU" sz="2800" b="0" dirty="0">
                <a:solidFill>
                  <a:srgbClr val="00B8EC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2700" lvl="0">
              <a:lnSpc>
                <a:spcPts val="3700"/>
              </a:lnSpc>
              <a:spcBef>
                <a:spcPts val="138"/>
              </a:spcBef>
            </a:pPr>
            <a:r>
              <a:rPr lang="ru-RU" dirty="0"/>
              <a:t>Сфера «Технологии для среды обитания»</a:t>
            </a:r>
          </a:p>
        </p:txBody>
      </p:sp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70D1D6DE-BCE7-443D-A44E-48F187E7D9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90956" y="4269947"/>
            <a:ext cx="5726245" cy="26646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6933" rIns="0" bIns="0">
            <a:spAutoFit/>
          </a:bodyPr>
          <a:lstStyle>
            <a:lvl1pPr marL="0" indent="0">
              <a:lnSpc>
                <a:spcPts val="1900"/>
              </a:lnSpc>
              <a:buFontTx/>
              <a:buNone/>
              <a:defRPr lang="ru-RU" sz="1400" dirty="0">
                <a:solidFill>
                  <a:srgbClr val="B5BBBF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2700" lvl="0">
              <a:lnSpc>
                <a:spcPts val="2100"/>
              </a:lnSpc>
            </a:pPr>
            <a:r>
              <a:rPr lang="ru-RU" dirty="0"/>
              <a:t>Образец подзаголовка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36E14C0-9FEB-4BD3-9740-33EC985A3C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031" y="2769616"/>
            <a:ext cx="2265253" cy="246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268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TI_Junior_Hum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EB37861-2C8F-468C-88D2-5FF467FC4A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43" y="2897"/>
            <a:ext cx="12189857" cy="685704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36AB46D-AF0E-4428-BB58-8E2807F5FD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57" y="301041"/>
            <a:ext cx="1351210" cy="1638768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C4B37999-D23A-4412-8DCC-FE9CC8FC4B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0956" y="2957888"/>
            <a:ext cx="5743805" cy="46773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6933" rIns="0" bIns="0" anchor="t">
            <a:spAutoFit/>
          </a:bodyPr>
          <a:lstStyle>
            <a:lvl1pPr>
              <a:defRPr lang="ru-RU" sz="2800" b="0" dirty="0">
                <a:solidFill>
                  <a:srgbClr val="00B8EC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2700" lvl="0">
              <a:lnSpc>
                <a:spcPts val="3700"/>
              </a:lnSpc>
              <a:spcBef>
                <a:spcPts val="138"/>
              </a:spcBef>
            </a:pPr>
            <a:r>
              <a:rPr lang="ru-RU" dirty="0"/>
              <a:t>Сфера «Технологии для человека»</a:t>
            </a:r>
          </a:p>
        </p:txBody>
      </p:sp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BAC52B4B-C935-4CAF-AAEB-BE0080C2BF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90956" y="4269947"/>
            <a:ext cx="5726245" cy="26646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6933" rIns="0" bIns="0">
            <a:spAutoFit/>
          </a:bodyPr>
          <a:lstStyle>
            <a:lvl1pPr marL="0" indent="0">
              <a:lnSpc>
                <a:spcPts val="1900"/>
              </a:lnSpc>
              <a:buFontTx/>
              <a:buNone/>
              <a:defRPr lang="ru-RU" sz="1400" dirty="0">
                <a:solidFill>
                  <a:srgbClr val="B5BBBF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2700" lvl="0">
              <a:lnSpc>
                <a:spcPts val="2100"/>
              </a:lnSpc>
            </a:pPr>
            <a:r>
              <a:rPr lang="ru-RU" dirty="0"/>
              <a:t>Образец подзаголовка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E368659-9575-44FD-A30F-A1DAA4725A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610" y="2791837"/>
            <a:ext cx="1570639" cy="194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147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TI_2 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>
            <a:spLocks noChangeArrowheads="1"/>
          </p:cNvSpPr>
          <p:nvPr userDrawn="1"/>
        </p:nvSpPr>
        <p:spPr bwMode="auto">
          <a:xfrm>
            <a:off x="11089637" y="6424613"/>
            <a:ext cx="431490" cy="230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1" tIns="45711" rIns="91421" bIns="45711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algn="ctr" defTabSz="913584" eaLnBrk="1" hangingPunct="1">
              <a:defRPr/>
            </a:pPr>
            <a:fld id="{8CE46F94-E3C0-449B-9BDF-F9CD9245EA86}" type="slidenum">
              <a:rPr lang="id-ID" altLang="ru-RU" sz="9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ctr" defTabSz="913584" eaLnBrk="1" hangingPunct="1">
                <a:defRPr/>
              </a:pPr>
              <a:t>‹#›</a:t>
            </a:fld>
            <a:r>
              <a:rPr lang="id-ID" altLang="ru-RU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99CA466B-AB3E-4AED-86EB-42AFE477FF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3603" y="1809070"/>
            <a:ext cx="10753863" cy="32781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745" tIns="54372" rIns="108745" bIns="54372">
            <a:spAutoFit/>
          </a:bodyPr>
          <a:lstStyle>
            <a:lvl1pPr marL="0" indent="0">
              <a:buNone/>
              <a:defRPr lang="ru-RU" sz="1600" b="1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algn="just" defTabSz="1449881">
              <a:lnSpc>
                <a:spcPts val="1733"/>
              </a:lnSpc>
              <a:spcBef>
                <a:spcPts val="800"/>
              </a:spcBef>
            </a:pPr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AA14872-5704-44DD-8C04-89DFF8FC0C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5822" y="591259"/>
            <a:ext cx="5215305" cy="81218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6933" rIns="0" bIns="0" anchor="b">
            <a:spAutoFit/>
          </a:bodyPr>
          <a:lstStyle>
            <a:lvl1pPr algn="r">
              <a:defRPr lang="ru-RU" sz="2800" b="1" dirty="0">
                <a:solidFill>
                  <a:schemeClr val="accent6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2700" lvl="0">
              <a:lnSpc>
                <a:spcPts val="3063"/>
              </a:lnSpc>
              <a:spcBef>
                <a:spcPts val="138"/>
              </a:spcBef>
            </a:pPr>
            <a:r>
              <a:rPr lang="ru-RU" dirty="0"/>
              <a:t>Образец заголовка </a:t>
            </a:r>
            <a:br>
              <a:rPr lang="en-US" dirty="0"/>
            </a:br>
            <a:r>
              <a:rPr lang="ru-RU" dirty="0"/>
              <a:t>в </a:t>
            </a:r>
            <a:r>
              <a:rPr lang="en-US" dirty="0"/>
              <a:t>2</a:t>
            </a:r>
            <a:r>
              <a:rPr lang="ru-RU" dirty="0"/>
              <a:t> строчки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5F36A5F3-1752-4805-9D53-5F55633A1080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479242" y="3356340"/>
            <a:ext cx="5078224" cy="3023358"/>
          </a:xfrm>
        </p:spPr>
        <p:txBody>
          <a:bodyPr>
            <a:normAutofit/>
          </a:bodyPr>
          <a:lstStyle>
            <a:lvl1pPr marL="285750" indent="-285750">
              <a:buFontTx/>
              <a:buBlip>
                <a:blip r:embed="rId2"/>
              </a:buBlip>
              <a:defRPr sz="140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  <a:r>
              <a:rPr lang="en-US" dirty="0"/>
              <a:t> с </a:t>
            </a:r>
            <a:r>
              <a:rPr lang="en-US" dirty="0" err="1"/>
              <a:t>бюллитом</a:t>
            </a:r>
            <a:endParaRPr lang="en-US" dirty="0"/>
          </a:p>
          <a:p>
            <a:pPr lvl="0"/>
            <a:endParaRPr lang="ru-RU" dirty="0"/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C07B5E1F-BBD9-4B87-A29F-30839724FF3F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03603" y="3356340"/>
            <a:ext cx="5322232" cy="302335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  <a:endParaRPr lang="en-US" dirty="0"/>
          </a:p>
          <a:p>
            <a:pPr lvl="0"/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76F9BCF-32B2-452C-81C0-D75801C05F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18" y="368180"/>
            <a:ext cx="949948" cy="112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311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et the team o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/>
          <p:cNvSpPr txBox="1">
            <a:spLocks noChangeArrowheads="1"/>
          </p:cNvSpPr>
          <p:nvPr userDrawn="1"/>
        </p:nvSpPr>
        <p:spPr bwMode="auto">
          <a:xfrm>
            <a:off x="11089637" y="6424613"/>
            <a:ext cx="431490" cy="230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1" tIns="45711" rIns="91421" bIns="45711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algn="ctr" defTabSz="913584" eaLnBrk="1" hangingPunct="1">
              <a:defRPr/>
            </a:pPr>
            <a:fld id="{8CE46F94-E3C0-449B-9BDF-F9CD9245EA86}" type="slidenum">
              <a:rPr lang="id-ID" altLang="ru-RU" sz="9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ctr" defTabSz="913584" eaLnBrk="1" hangingPunct="1">
                <a:defRPr/>
              </a:pPr>
              <a:t>‹#›</a:t>
            </a:fld>
            <a:r>
              <a:rPr lang="id-ID" altLang="ru-RU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64BE737F-FEC7-4033-A1C1-48298039267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8223" y="1719439"/>
            <a:ext cx="6093777" cy="4080511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C25E5393-D467-43D6-B5E8-3E7B90A4EA0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46" y="1719439"/>
            <a:ext cx="6093777" cy="4080511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8243E9DB-191D-4719-B32B-DD7E083D02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0873" y="5919394"/>
            <a:ext cx="9144000" cy="73353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  <a:endParaRPr lang="en-US" dirty="0"/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92495291-0954-46B8-9974-E90A52F1B7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62899" y="887454"/>
            <a:ext cx="9144000" cy="41464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6933" rIns="0" bIns="0" anchor="b">
            <a:spAutoFit/>
          </a:bodyPr>
          <a:lstStyle>
            <a:lvl1pPr algn="r">
              <a:defRPr lang="ru-RU" sz="2800" b="1" dirty="0">
                <a:solidFill>
                  <a:schemeClr val="accent6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2700" lvl="0">
              <a:lnSpc>
                <a:spcPts val="3063"/>
              </a:lnSpc>
              <a:spcBef>
                <a:spcPts val="138"/>
              </a:spcBef>
            </a:pPr>
            <a:r>
              <a:rPr lang="ru-RU" dirty="0"/>
              <a:t>Образец заголовка в 1 строчку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9F7AD03-670F-4B39-97E5-C24C2CA9E3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18" y="368180"/>
            <a:ext cx="949948" cy="112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0779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TI_Space_part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30">
            <a:extLst>
              <a:ext uri="{FF2B5EF4-FFF2-40B4-BE49-F238E27FC236}">
                <a16:creationId xmlns:a16="http://schemas.microsoft.com/office/drawing/2014/main" id="{C425A55B-3931-4372-B42A-767D7B96F3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07" b="23951"/>
          <a:stretch/>
        </p:blipFill>
        <p:spPr bwMode="auto">
          <a:xfrm>
            <a:off x="10082856" y="4764947"/>
            <a:ext cx="2109144" cy="2093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92CD895-4955-4244-9976-8DA468AE00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62899" y="887454"/>
            <a:ext cx="9144000" cy="41464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6933" rIns="0" bIns="0" anchor="b">
            <a:spAutoFit/>
          </a:bodyPr>
          <a:lstStyle>
            <a:lvl1pPr algn="r">
              <a:defRPr lang="ru-RU" sz="2800" b="1" dirty="0">
                <a:solidFill>
                  <a:schemeClr val="accent6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2700" lvl="0">
              <a:lnSpc>
                <a:spcPts val="3063"/>
              </a:lnSpc>
              <a:spcBef>
                <a:spcPts val="138"/>
              </a:spcBef>
            </a:pPr>
            <a:r>
              <a:rPr lang="ru-RU" dirty="0"/>
              <a:t>Образец заголовка в 1 строчку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EE4506-FF3C-4552-936D-165D39920C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18" y="368180"/>
            <a:ext cx="949948" cy="112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0259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TI_Robot_part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E22C181-578B-4F90-877C-0EC76C1B36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26" b="28538"/>
          <a:stretch/>
        </p:blipFill>
        <p:spPr bwMode="auto">
          <a:xfrm>
            <a:off x="9715065" y="4471223"/>
            <a:ext cx="2476935" cy="2386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3887AA6-83AE-429C-9BFD-A6E48B09E0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62899" y="887454"/>
            <a:ext cx="9144000" cy="41464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6933" rIns="0" bIns="0" anchor="b">
            <a:spAutoFit/>
          </a:bodyPr>
          <a:lstStyle>
            <a:lvl1pPr algn="r">
              <a:defRPr lang="ru-RU" sz="2800" b="1" dirty="0">
                <a:solidFill>
                  <a:schemeClr val="accent6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2700" lvl="0">
              <a:lnSpc>
                <a:spcPts val="3063"/>
              </a:lnSpc>
              <a:spcBef>
                <a:spcPts val="138"/>
              </a:spcBef>
            </a:pPr>
            <a:r>
              <a:rPr lang="ru-RU" dirty="0"/>
              <a:t>Образец заголовка в 1 строчку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AE0294-89E8-47C1-9631-B256F4647D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18" y="368180"/>
            <a:ext cx="949948" cy="112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008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TI_Habitat_part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2">
            <a:extLst>
              <a:ext uri="{FF2B5EF4-FFF2-40B4-BE49-F238E27FC236}">
                <a16:creationId xmlns:a16="http://schemas.microsoft.com/office/drawing/2014/main" id="{8F689992-5DA1-4C05-8E98-BAAB3A4A99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13" r="13459"/>
          <a:stretch/>
        </p:blipFill>
        <p:spPr bwMode="auto">
          <a:xfrm rot="5400000">
            <a:off x="10454820" y="5120820"/>
            <a:ext cx="1835945" cy="1638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FBE510B-C5B1-41CA-BD5E-C89C9E5C6C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62899" y="887454"/>
            <a:ext cx="9144000" cy="41464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6933" rIns="0" bIns="0" anchor="b">
            <a:spAutoFit/>
          </a:bodyPr>
          <a:lstStyle>
            <a:lvl1pPr algn="r">
              <a:defRPr lang="ru-RU" sz="2800" b="1" dirty="0">
                <a:solidFill>
                  <a:schemeClr val="accent6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2700" lvl="0">
              <a:lnSpc>
                <a:spcPts val="3063"/>
              </a:lnSpc>
              <a:spcBef>
                <a:spcPts val="138"/>
              </a:spcBef>
            </a:pPr>
            <a:r>
              <a:rPr lang="ru-RU" dirty="0"/>
              <a:t>Образец заголовка в 1 строчку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07419B7-E52B-4B88-87D1-FE86B9FB47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18" y="368180"/>
            <a:ext cx="949948" cy="112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95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TI_2 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605938" y="1474842"/>
            <a:ext cx="10915189" cy="32781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745" tIns="54372" rIns="108745" bIns="54372">
            <a:spAutoFit/>
          </a:bodyPr>
          <a:lstStyle>
            <a:lvl1pPr marL="0" indent="0">
              <a:buNone/>
              <a:defRPr lang="ru-RU" sz="1600" b="1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algn="just" defTabSz="1449881">
              <a:lnSpc>
                <a:spcPts val="1733"/>
              </a:lnSpc>
              <a:spcBef>
                <a:spcPts val="800"/>
              </a:spcBef>
            </a:pPr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305822" y="407892"/>
            <a:ext cx="5215305" cy="82020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6933" rIns="0" bIns="0" anchor="b">
            <a:spAutoFit/>
          </a:bodyPr>
          <a:lstStyle>
            <a:lvl1pPr algn="r">
              <a:defRPr lang="ru-RU" sz="2800" b="1" dirty="0">
                <a:solidFill>
                  <a:schemeClr val="accent6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2700" lvl="0">
              <a:lnSpc>
                <a:spcPts val="3063"/>
              </a:lnSpc>
              <a:spcBef>
                <a:spcPts val="138"/>
              </a:spcBef>
            </a:pPr>
            <a:r>
              <a:rPr lang="ru-RU" dirty="0"/>
              <a:t>Образец заголовка </a:t>
            </a:r>
            <a:br>
              <a:rPr lang="en-US" dirty="0"/>
            </a:br>
            <a:r>
              <a:rPr lang="ru-RU" dirty="0"/>
              <a:t>в </a:t>
            </a:r>
            <a:r>
              <a:rPr lang="en-US" dirty="0"/>
              <a:t>2</a:t>
            </a:r>
            <a:r>
              <a:rPr lang="ru-RU" dirty="0"/>
              <a:t> строчки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6227158" y="2485071"/>
            <a:ext cx="5078224" cy="3605177"/>
          </a:xfrm>
        </p:spPr>
        <p:txBody>
          <a:bodyPr>
            <a:normAutofit/>
          </a:bodyPr>
          <a:lstStyle>
            <a:lvl1pPr marL="285750" indent="-285750">
              <a:buFontTx/>
              <a:buBlip>
                <a:blip r:embed="rId2"/>
              </a:buBlip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  <a:r>
              <a:rPr lang="en-US" dirty="0"/>
              <a:t> с </a:t>
            </a:r>
            <a:r>
              <a:rPr lang="en-US" dirty="0" err="1"/>
              <a:t>бюллитом</a:t>
            </a:r>
            <a:endParaRPr lang="en-US" dirty="0"/>
          </a:p>
          <a:p>
            <a:pPr lvl="0"/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half" idx="11"/>
          </p:nvPr>
        </p:nvSpPr>
        <p:spPr>
          <a:xfrm>
            <a:off x="605938" y="2485071"/>
            <a:ext cx="5078224" cy="360517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  <a:endParaRPr lang="en-US" dirty="0"/>
          </a:p>
          <a:p>
            <a:pPr lvl="0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884706F-CECF-4083-9F82-E40E4782D1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38" y="333707"/>
            <a:ext cx="883346" cy="894388"/>
          </a:xfrm>
          <a:prstGeom prst="rect">
            <a:avLst/>
          </a:prstGeom>
        </p:spPr>
      </p:pic>
      <p:sp>
        <p:nvSpPr>
          <p:cNvPr id="9" name="TextBox 9"/>
          <p:cNvSpPr txBox="1">
            <a:spLocks noChangeArrowheads="1"/>
          </p:cNvSpPr>
          <p:nvPr userDrawn="1"/>
        </p:nvSpPr>
        <p:spPr bwMode="auto">
          <a:xfrm>
            <a:off x="11089637" y="6424613"/>
            <a:ext cx="431490" cy="230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1" tIns="45711" rIns="91421" bIns="45711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algn="ctr" defTabSz="913584" eaLnBrk="1" hangingPunct="1">
              <a:defRPr/>
            </a:pPr>
            <a:fld id="{8CE46F94-E3C0-449B-9BDF-F9CD9245EA86}" type="slidenum">
              <a:rPr lang="id-ID" altLang="ru-RU" sz="9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ctr" defTabSz="913584" eaLnBrk="1" hangingPunct="1">
                <a:defRPr/>
              </a:pPr>
              <a:t>‹#›</a:t>
            </a:fld>
            <a:r>
              <a:rPr lang="id-ID" altLang="ru-RU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370678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TI_Human_part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AA7C4B-6075-49FC-824E-2560DF091E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7" r="15537"/>
          <a:stretch/>
        </p:blipFill>
        <p:spPr bwMode="auto">
          <a:xfrm rot="10800000" flipH="1">
            <a:off x="10213060" y="5046784"/>
            <a:ext cx="1978940" cy="1811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0F604FF-DCB0-40DF-809B-D8ADDDBB0F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28393" y="936435"/>
            <a:ext cx="9144000" cy="41464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6933" rIns="0" bIns="0" anchor="b">
            <a:spAutoFit/>
          </a:bodyPr>
          <a:lstStyle>
            <a:lvl1pPr algn="r">
              <a:defRPr lang="ru-RU" sz="2800" b="1" dirty="0">
                <a:solidFill>
                  <a:schemeClr val="accent6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2700" lvl="0">
              <a:lnSpc>
                <a:spcPts val="3063"/>
              </a:lnSpc>
              <a:spcBef>
                <a:spcPts val="138"/>
              </a:spcBef>
            </a:pPr>
            <a:r>
              <a:rPr lang="ru-RU" dirty="0"/>
              <a:t>Образец заголовка в 1 строчку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44F046-0BEB-422D-B848-17A3C1D435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18" y="368180"/>
            <a:ext cx="949948" cy="112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482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TI_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4" y="-16477"/>
            <a:ext cx="6443736" cy="407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470150" y="823607"/>
            <a:ext cx="9144000" cy="41464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6933" rIns="0" bIns="0" anchor="b">
            <a:spAutoFit/>
          </a:bodyPr>
          <a:lstStyle>
            <a:lvl1pPr>
              <a:defRPr lang="ru-RU" sz="3500" b="1" dirty="0">
                <a:solidFill>
                  <a:srgbClr val="0008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2700" lvl="0">
              <a:lnSpc>
                <a:spcPts val="3063"/>
              </a:lnSpc>
              <a:spcBef>
                <a:spcPts val="138"/>
              </a:spcBef>
            </a:pPr>
            <a:r>
              <a:rPr lang="ru-RU" dirty="0"/>
              <a:t>Образец заголовка в 1 строчку</a:t>
            </a:r>
          </a:p>
        </p:txBody>
      </p:sp>
      <p:sp>
        <p:nvSpPr>
          <p:cNvPr id="11" name="TextBox 9"/>
          <p:cNvSpPr txBox="1">
            <a:spLocks noChangeArrowheads="1"/>
          </p:cNvSpPr>
          <p:nvPr userDrawn="1"/>
        </p:nvSpPr>
        <p:spPr bwMode="auto">
          <a:xfrm>
            <a:off x="11089637" y="6424613"/>
            <a:ext cx="431490" cy="230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1" tIns="45711" rIns="91421" bIns="45711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algn="ctr" defTabSz="913584" eaLnBrk="1" hangingPunct="1">
              <a:defRPr/>
            </a:pPr>
            <a:fld id="{8CE46F94-E3C0-449B-9BDF-F9CD9245EA86}" type="slidenum">
              <a:rPr lang="id-ID" altLang="ru-RU" sz="9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ctr" defTabSz="913584" eaLnBrk="1" hangingPunct="1">
                <a:defRPr/>
              </a:pPr>
              <a:t>‹#›</a:t>
            </a:fld>
            <a:r>
              <a:rPr lang="id-ID" altLang="ru-RU"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799964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TI_2 столбца">
  <p:cSld name="1_NTI_2 столбца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/>
          <p:nvPr/>
        </p:nvSpPr>
        <p:spPr>
          <a:xfrm>
            <a:off x="11089637" y="6424613"/>
            <a:ext cx="431490" cy="230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r>
              <a:rPr lang="ru-RU"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subTitle" idx="1"/>
          </p:nvPr>
        </p:nvSpPr>
        <p:spPr>
          <a:xfrm>
            <a:off x="803603" y="1809070"/>
            <a:ext cx="10753863" cy="327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725" tIns="54350" rIns="108725" bIns="5435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ctrTitle"/>
          </p:nvPr>
        </p:nvSpPr>
        <p:spPr>
          <a:xfrm>
            <a:off x="6305822" y="591259"/>
            <a:ext cx="5215305" cy="812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Corbel"/>
              <a:buNone/>
              <a:defRPr sz="2800" b="1">
                <a:solidFill>
                  <a:schemeClr val="accent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body" idx="2"/>
          </p:nvPr>
        </p:nvSpPr>
        <p:spPr>
          <a:xfrm>
            <a:off x="6479242" y="3356340"/>
            <a:ext cx="5078224" cy="3023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rbel"/>
              <a:buChar char="•"/>
              <a:defRPr sz="1400"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body" idx="3"/>
          </p:nvPr>
        </p:nvSpPr>
        <p:spPr>
          <a:xfrm>
            <a:off x="803603" y="3356340"/>
            <a:ext cx="5322232" cy="3023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28" name="Google Shape;28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8218" y="368180"/>
            <a:ext cx="949948" cy="11213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2873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et the team o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6093778" y="1530229"/>
            <a:ext cx="6093777" cy="4080511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" y="1530229"/>
            <a:ext cx="6093777" cy="4080511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7" name="Текст 3"/>
          <p:cNvSpPr>
            <a:spLocks noGrp="1"/>
          </p:cNvSpPr>
          <p:nvPr>
            <p:ph type="body" sz="half" idx="2"/>
          </p:nvPr>
        </p:nvSpPr>
        <p:spPr>
          <a:xfrm>
            <a:off x="670873" y="5691079"/>
            <a:ext cx="9144000" cy="73353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  <a:endParaRPr lang="en-US" dirty="0"/>
          </a:p>
          <a:p>
            <a:pPr lvl="0"/>
            <a:endParaRPr lang="ru-RU" dirty="0"/>
          </a:p>
        </p:txBody>
      </p:sp>
      <p:sp>
        <p:nvSpPr>
          <p:cNvPr id="19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442062" y="757198"/>
            <a:ext cx="9144000" cy="41464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6933" rIns="0" bIns="0" anchor="b">
            <a:spAutoFit/>
          </a:bodyPr>
          <a:lstStyle>
            <a:lvl1pPr algn="r">
              <a:defRPr lang="ru-RU" sz="2800" b="1" dirty="0">
                <a:solidFill>
                  <a:schemeClr val="accent6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2700" lvl="0">
              <a:lnSpc>
                <a:spcPts val="3063"/>
              </a:lnSpc>
              <a:spcBef>
                <a:spcPts val="138"/>
              </a:spcBef>
            </a:pPr>
            <a:r>
              <a:rPr lang="ru-RU" dirty="0"/>
              <a:t>Образец заголовка в 1 строчку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AA51A84-6863-45AF-8C79-A5B308D192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38" y="333707"/>
            <a:ext cx="883346" cy="894388"/>
          </a:xfrm>
          <a:prstGeom prst="rect">
            <a:avLst/>
          </a:prstGeom>
        </p:spPr>
      </p:pic>
      <p:sp>
        <p:nvSpPr>
          <p:cNvPr id="4" name="TextBox 9"/>
          <p:cNvSpPr txBox="1">
            <a:spLocks noChangeArrowheads="1"/>
          </p:cNvSpPr>
          <p:nvPr userDrawn="1"/>
        </p:nvSpPr>
        <p:spPr bwMode="auto">
          <a:xfrm>
            <a:off x="11089637" y="6424613"/>
            <a:ext cx="431490" cy="230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1" tIns="45711" rIns="91421" bIns="45711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algn="ctr" defTabSz="913584" eaLnBrk="1" hangingPunct="1">
              <a:defRPr/>
            </a:pPr>
            <a:fld id="{8CE46F94-E3C0-449B-9BDF-F9CD9245EA86}" type="slidenum">
              <a:rPr lang="id-ID" altLang="ru-RU" sz="9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ctr" defTabSz="913584" eaLnBrk="1" hangingPunct="1">
                <a:defRPr/>
              </a:pPr>
              <a:t>‹#›</a:t>
            </a:fld>
            <a:r>
              <a:rPr lang="id-ID" alt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8018266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9"/>
          <p:cNvSpPr txBox="1">
            <a:spLocks noChangeArrowheads="1"/>
          </p:cNvSpPr>
          <p:nvPr userDrawn="1"/>
        </p:nvSpPr>
        <p:spPr bwMode="auto">
          <a:xfrm>
            <a:off x="11110913" y="6424613"/>
            <a:ext cx="38893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1" tIns="45711" rIns="91421" bIns="45711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algn="ctr" defTabSz="913584" eaLnBrk="1" hangingPunct="1">
              <a:defRPr/>
            </a:pPr>
            <a:fld id="{8CE46F94-E3C0-449B-9BDF-F9CD9245EA86}" type="slidenum">
              <a:rPr lang="id-ID" altLang="ru-RU" sz="900" smtClean="0">
                <a:latin typeface="Montserrat Light"/>
                <a:ea typeface="Montserrat Light"/>
                <a:cs typeface="Montserrat Light"/>
              </a:rPr>
              <a:pPr algn="ctr" defTabSz="913584" eaLnBrk="1" hangingPunct="1">
                <a:defRPr/>
              </a:pPr>
              <a:t>‹#›</a:t>
            </a:fld>
            <a:r>
              <a:rPr lang="id-ID" altLang="ru-RU" sz="900">
                <a:latin typeface="Montserrat Light"/>
                <a:ea typeface="Montserrat Light"/>
                <a:cs typeface="Montserrat Light"/>
              </a:rPr>
              <a:t>  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ADF72A1D-2DDD-4C46-977E-A7C68E4D166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089637" y="6424613"/>
            <a:ext cx="431490" cy="230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1" tIns="45711" rIns="91421" bIns="45711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algn="ctr" defTabSz="913584" eaLnBrk="1" hangingPunct="1">
              <a:defRPr/>
            </a:pPr>
            <a:fld id="{8CE46F94-E3C0-449B-9BDF-F9CD9245EA86}" type="slidenum">
              <a:rPr lang="id-ID" altLang="ru-RU" sz="9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ctr" defTabSz="913584" eaLnBrk="1" hangingPunct="1">
                <a:defRPr/>
              </a:pPr>
              <a:t>‹#›</a:t>
            </a:fld>
            <a:r>
              <a:rPr lang="id-ID" alt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2038097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TI_2 столбца">
  <p:cSld name="1_NTI_2 столбца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8"/>
          <p:cNvSpPr txBox="1">
            <a:spLocks noGrp="1"/>
          </p:cNvSpPr>
          <p:nvPr>
            <p:ph type="subTitle" idx="1"/>
          </p:nvPr>
        </p:nvSpPr>
        <p:spPr>
          <a:xfrm>
            <a:off x="605938" y="1440336"/>
            <a:ext cx="10951528" cy="474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725" tIns="54350" rIns="108725" bIns="5435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latin typeface="Corbel" panose="020B0503020204020204" pitchFamily="34" charset="0"/>
                <a:ea typeface="Tahoma"/>
                <a:cs typeface="Tahoma"/>
                <a:sym typeface="Tahoma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3" name="Google Shape;33;p68"/>
          <p:cNvSpPr txBox="1">
            <a:spLocks noGrp="1"/>
          </p:cNvSpPr>
          <p:nvPr>
            <p:ph type="ctrTitle"/>
          </p:nvPr>
        </p:nvSpPr>
        <p:spPr>
          <a:xfrm>
            <a:off x="6342161" y="823206"/>
            <a:ext cx="5215305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chemeClr val="accent6"/>
                </a:solidFill>
                <a:latin typeface="Corbel" panose="020B0503020204020204" pitchFamily="34" charset="0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" name="Google Shape;34;p68"/>
          <p:cNvSpPr txBox="1">
            <a:spLocks noGrp="1"/>
          </p:cNvSpPr>
          <p:nvPr>
            <p:ph type="body" idx="2"/>
          </p:nvPr>
        </p:nvSpPr>
        <p:spPr>
          <a:xfrm>
            <a:off x="6479242" y="3356340"/>
            <a:ext cx="5078224" cy="3023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Char char="•"/>
              <a:defRPr sz="1400">
                <a:latin typeface="Corbel" panose="020B0503020204020204" pitchFamily="34" charset="0"/>
                <a:ea typeface="Tahoma"/>
                <a:cs typeface="Tahoma"/>
                <a:sym typeface="Tahom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5" name="Google Shape;35;p68"/>
          <p:cNvSpPr txBox="1">
            <a:spLocks noGrp="1"/>
          </p:cNvSpPr>
          <p:nvPr>
            <p:ph type="body" idx="3"/>
          </p:nvPr>
        </p:nvSpPr>
        <p:spPr>
          <a:xfrm>
            <a:off x="605938" y="3356340"/>
            <a:ext cx="5078224" cy="3023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latin typeface="Corbel" panose="020B0503020204020204" pitchFamily="34" charset="0"/>
                <a:ea typeface="Tahoma"/>
                <a:cs typeface="Tahoma"/>
                <a:sym typeface="Tahom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5182F8-1C17-4E77-A49C-26424A4085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38" y="333707"/>
            <a:ext cx="883346" cy="894388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F5C4025D-936D-48D4-9D30-EC128E3EA40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176199" y="6424613"/>
            <a:ext cx="258366" cy="230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1" tIns="45711" rIns="91421" bIns="45711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algn="ctr" defTabSz="913584" eaLnBrk="1" hangingPunct="1">
              <a:defRPr/>
            </a:pPr>
            <a:r>
              <a:rPr lang="id-ID" alt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09984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NTI_раздел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9C9370-6926-48B7-9279-075F237FE9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01" y="2725"/>
            <a:ext cx="12190200" cy="68552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5575610" y="4908550"/>
            <a:ext cx="3546164" cy="101737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6933" rIns="0" bIns="0">
            <a:spAutoFit/>
          </a:bodyPr>
          <a:lstStyle>
            <a:lvl1pPr algn="r">
              <a:lnSpc>
                <a:spcPts val="3800"/>
              </a:lnSpc>
              <a:defRPr lang="ru-RU" sz="3700" dirty="0">
                <a:solidFill>
                  <a:srgbClr val="00B8E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2700" lvl="0" algn="r">
              <a:lnSpc>
                <a:spcPts val="3863"/>
              </a:lnSpc>
              <a:spcBef>
                <a:spcPts val="138"/>
              </a:spcBef>
            </a:pPr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9325400" y="4908550"/>
            <a:ext cx="985024" cy="110714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rtlCol="0">
            <a:spAutoFit/>
          </a:bodyPr>
          <a:lstStyle>
            <a:lvl1pPr marL="1155700" indent="-1143000">
              <a:buNone/>
              <a:defRPr lang="ru-RU" sz="8500" dirty="0">
                <a:solidFill>
                  <a:srgbClr val="00B8E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2700" lvl="0" indent="0">
              <a:lnSpc>
                <a:spcPts val="8500"/>
              </a:lnSpc>
              <a:spcBef>
                <a:spcPts val="138"/>
              </a:spcBef>
            </a:pPr>
            <a:r>
              <a:rPr lang="en-US" dirty="0"/>
              <a:t>N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9BD518-F600-4D09-A0E0-108A522786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02" y="502973"/>
            <a:ext cx="1551458" cy="120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7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хноГТО_текст+фото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EF36D8-84B0-F4CC-543C-45BBDC277C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4312" y="0"/>
            <a:ext cx="12214475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6052462-DAD4-08E4-9B99-362ACC320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-3191" b="63566"/>
          <a:stretch/>
        </p:blipFill>
        <p:spPr>
          <a:xfrm>
            <a:off x="8592859" y="4359349"/>
            <a:ext cx="3059210" cy="24986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A0DBC0-78C3-B84F-BAE5-4A44D50EB7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3421"/>
          <a:stretch/>
        </p:blipFill>
        <p:spPr>
          <a:xfrm>
            <a:off x="0" y="3429000"/>
            <a:ext cx="5332025" cy="3009900"/>
          </a:xfrm>
          <a:prstGeom prst="rect">
            <a:avLst/>
          </a:prstGeom>
        </p:spPr>
      </p:pic>
      <p:sp>
        <p:nvSpPr>
          <p:cNvPr id="9" name="Текст 8">
            <a:extLst>
              <a:ext uri="{FF2B5EF4-FFF2-40B4-BE49-F238E27FC236}">
                <a16:creationId xmlns:a16="http://schemas.microsoft.com/office/drawing/2014/main" id="{4C85F972-4892-4E98-AFB3-99640B24AB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6425" y="1701800"/>
            <a:ext cx="10902950" cy="2327275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01E7CA26-4446-43D8-9197-5D8D93693D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359349"/>
            <a:ext cx="12192000" cy="2498651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992AE33-01D8-4D7B-BED1-3BDD3E9F8F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341721" y="6464806"/>
            <a:ext cx="431490" cy="230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1" tIns="45711" rIns="91421" bIns="45711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algn="r" defTabSz="913584" eaLnBrk="1" hangingPunct="1">
              <a:defRPr/>
            </a:pPr>
            <a:fld id="{8CE46F94-E3C0-449B-9BDF-F9CD9245EA86}" type="slidenum">
              <a:rPr lang="id-ID" altLang="ru-RU" sz="9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r" defTabSz="913584" eaLnBrk="1" hangingPunct="1">
                <a:defRPr/>
              </a:pPr>
              <a:t>‹#›</a:t>
            </a:fld>
            <a:r>
              <a:rPr lang="id-ID" alt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381A11-6D5C-7992-D83E-CB26063BB7A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4921" y="746493"/>
            <a:ext cx="1135717" cy="481602"/>
          </a:xfrm>
          <a:prstGeom prst="rect">
            <a:avLst/>
          </a:prstGeom>
        </p:spPr>
      </p:pic>
      <p:sp>
        <p:nvSpPr>
          <p:cNvPr id="13" name="Google Shape;33;p68">
            <a:extLst>
              <a:ext uri="{FF2B5EF4-FFF2-40B4-BE49-F238E27FC236}">
                <a16:creationId xmlns:a16="http://schemas.microsoft.com/office/drawing/2014/main" id="{05E125E0-74B1-27A3-E645-CEFDCB554E6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342161" y="823206"/>
            <a:ext cx="5215305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rgbClr val="161B2E"/>
                </a:solidFill>
                <a:latin typeface="Corbel" panose="020B0503020204020204" pitchFamily="34" charset="0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1178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хноГТО_инфо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AB4886-7D82-6F7E-D628-09FC2FE8E0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4312" y="0"/>
            <a:ext cx="12214475" cy="6858000"/>
          </a:xfrm>
          <a:prstGeom prst="rect">
            <a:avLst/>
          </a:prstGeom>
        </p:spPr>
      </p:pic>
      <p:sp>
        <p:nvSpPr>
          <p:cNvPr id="6" name="Google Shape;279;p108">
            <a:extLst>
              <a:ext uri="{FF2B5EF4-FFF2-40B4-BE49-F238E27FC236}">
                <a16:creationId xmlns:a16="http://schemas.microsoft.com/office/drawing/2014/main" id="{BC04925B-A830-46D9-BBB8-59602787A250}"/>
              </a:ext>
            </a:extLst>
          </p:cNvPr>
          <p:cNvSpPr txBox="1"/>
          <p:nvPr userDrawn="1"/>
        </p:nvSpPr>
        <p:spPr>
          <a:xfrm>
            <a:off x="4957089" y="840975"/>
            <a:ext cx="6552063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600"/>
              <a:buFont typeface="Tahoma"/>
              <a:buNone/>
            </a:pPr>
            <a:endParaRPr sz="2800" b="1" dirty="0">
              <a:solidFill>
                <a:srgbClr val="161B2E"/>
              </a:solidFill>
              <a:latin typeface="Corbel" panose="020B0503020204020204" pitchFamily="34" charset="0"/>
              <a:ea typeface="Tahoma"/>
              <a:cs typeface="Tahoma"/>
            </a:endParaRP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A5F26FCE-A309-441A-A7B1-C732ADE617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616149"/>
            <a:ext cx="12192000" cy="524185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1E015C-5257-43DF-BF47-3C9192216BA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341721" y="6464806"/>
            <a:ext cx="431490" cy="230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1" tIns="45711" rIns="91421" bIns="45711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algn="r" defTabSz="913584" eaLnBrk="1" hangingPunct="1">
              <a:defRPr/>
            </a:pPr>
            <a:fld id="{8CE46F94-E3C0-449B-9BDF-F9CD9245EA86}" type="slidenum">
              <a:rPr lang="id-ID" altLang="ru-RU" sz="9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r" defTabSz="913584" eaLnBrk="1" hangingPunct="1">
                <a:defRPr/>
              </a:pPr>
              <a:t>‹#›</a:t>
            </a:fld>
            <a:r>
              <a:rPr lang="id-ID" alt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84239B-B401-CC8F-C744-6ACEAC9800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4921" y="746493"/>
            <a:ext cx="1135717" cy="4816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609B9F9-E964-AF51-AD53-EB5733C51F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23566"/>
          <a:stretch/>
        </p:blipFill>
        <p:spPr>
          <a:xfrm>
            <a:off x="1785590" y="1616149"/>
            <a:ext cx="2964607" cy="524185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11EDAA2-F20D-CD1A-27AE-95BC7CC7AD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0735"/>
          <a:stretch/>
        </p:blipFill>
        <p:spPr>
          <a:xfrm rot="16200000">
            <a:off x="8334599" y="2866754"/>
            <a:ext cx="2964607" cy="4750194"/>
          </a:xfrm>
          <a:prstGeom prst="rect">
            <a:avLst/>
          </a:prstGeom>
        </p:spPr>
      </p:pic>
      <p:sp>
        <p:nvSpPr>
          <p:cNvPr id="12" name="Google Shape;33;p68">
            <a:extLst>
              <a:ext uri="{FF2B5EF4-FFF2-40B4-BE49-F238E27FC236}">
                <a16:creationId xmlns:a16="http://schemas.microsoft.com/office/drawing/2014/main" id="{19097683-5257-622B-933A-3A047D83DD1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342161" y="823206"/>
            <a:ext cx="5215305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rgbClr val="161B2E"/>
                </a:solidFill>
                <a:latin typeface="Corbel" panose="020B0503020204020204" pitchFamily="34" charset="0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3362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89ACA-DEB6-45E0-BF71-7B73021E8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74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49" r:id="rId2"/>
    <p:sldLayoutId id="2147483750" r:id="rId3"/>
    <p:sldLayoutId id="2147483751" r:id="rId4"/>
    <p:sldLayoutId id="2147483734" r:id="rId5"/>
    <p:sldLayoutId id="2147483752" r:id="rId6"/>
    <p:sldLayoutId id="2147483753" r:id="rId7"/>
    <p:sldLayoutId id="2147483779" r:id="rId8"/>
    <p:sldLayoutId id="2147483780" r:id="rId9"/>
    <p:sldLayoutId id="2147483781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ahoma"/>
              <a:buNone/>
              <a:defRPr sz="4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29296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D9D32-C276-4F5F-A920-AA8EC76BD350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89ACA-DEB6-45E0-BF71-7B73021E8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40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ntcontest.ru/mentors/education-programs/" TargetMode="External"/><Relationship Id="rId3" Type="http://schemas.openxmlformats.org/officeDocument/2006/relationships/image" Target="../media/image9.png"/><Relationship Id="rId7" Type="http://schemas.openxmlformats.org/officeDocument/2006/relationships/hyperlink" Target="https://ntcontest.ru/mentors/all-for-mentors/" TargetMode="External"/><Relationship Id="rId12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ntcontest.ru/study/materials/" TargetMode="External"/><Relationship Id="rId11" Type="http://schemas.openxmlformats.org/officeDocument/2006/relationships/image" Target="../media/image52.jpeg"/><Relationship Id="rId5" Type="http://schemas.openxmlformats.org/officeDocument/2006/relationships/hyperlink" Target="https://ntcontest.ru/study/ntitechnologies/" TargetMode="External"/><Relationship Id="rId10" Type="http://schemas.openxmlformats.org/officeDocument/2006/relationships/hyperlink" Target="https://pro.ntcontest.ru/new-terra-incognita" TargetMode="External"/><Relationship Id="rId4" Type="http://schemas.openxmlformats.org/officeDocument/2006/relationships/hyperlink" Target="https://nti-lesson.ru/" TargetMode="External"/><Relationship Id="rId9" Type="http://schemas.openxmlformats.org/officeDocument/2006/relationships/hyperlink" Target="https://academy.sk.ru/events/31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junior.ntcontest.ru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talent.ntcontest.ru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nti-lesson.ru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vk.com/nticontest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INFO@NTCONTEST.RU" TargetMode="External"/><Relationship Id="rId5" Type="http://schemas.openxmlformats.org/officeDocument/2006/relationships/hyperlink" Target="http://www.ntcontest.ru/" TargetMode="External"/><Relationship Id="rId4" Type="http://schemas.openxmlformats.org/officeDocument/2006/relationships/hyperlink" Target="https://t.me/nto_olympiad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ntcontest.r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ntcontest.ru/tracks/nto-school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jpg"/><Relationship Id="rId5" Type="http://schemas.openxmlformats.org/officeDocument/2006/relationships/image" Target="../media/image48.gif"/><Relationship Id="rId4" Type="http://schemas.openxmlformats.org/officeDocument/2006/relationships/hyperlink" Target="https://clc.to/choose-your-profil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ntcontest.ru/tracks/nto-school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gif"/><Relationship Id="rId5" Type="http://schemas.openxmlformats.org/officeDocument/2006/relationships/hyperlink" Target="https://my.ntcontest.ru/" TargetMode="External"/><Relationship Id="rId4" Type="http://schemas.openxmlformats.org/officeDocument/2006/relationships/hyperlink" Target="https://talent.kruzhok.org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07C1B68-E317-4614-A2D5-8FC179EA9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4948" y="2301541"/>
            <a:ext cx="5743805" cy="1679092"/>
          </a:xfrm>
        </p:spPr>
        <p:txBody>
          <a:bodyPr/>
          <a:lstStyle/>
          <a:p>
            <a:r>
              <a:rPr lang="ru-RU" sz="4000" dirty="0">
                <a:solidFill>
                  <a:schemeClr val="lt1"/>
                </a:solidFill>
              </a:rPr>
              <a:t>Национальная</a:t>
            </a:r>
            <a:br>
              <a:rPr lang="ru-RU" sz="4000" dirty="0">
                <a:solidFill>
                  <a:schemeClr val="lt1"/>
                </a:solidFill>
              </a:rPr>
            </a:br>
            <a:r>
              <a:rPr lang="ru-RU" sz="4000" dirty="0">
                <a:solidFill>
                  <a:schemeClr val="lt1"/>
                </a:solidFill>
              </a:rPr>
              <a:t>технологическая</a:t>
            </a:r>
            <a:br>
              <a:rPr lang="ru-RU" sz="4000" dirty="0">
                <a:solidFill>
                  <a:schemeClr val="lt1"/>
                </a:solidFill>
              </a:rPr>
            </a:br>
            <a:r>
              <a:rPr lang="ru-RU" sz="4000" dirty="0">
                <a:solidFill>
                  <a:schemeClr val="lt1"/>
                </a:solidFill>
              </a:rPr>
              <a:t>олимпиада 23</a:t>
            </a:r>
            <a:r>
              <a:rPr lang="en-US" sz="4000" dirty="0">
                <a:solidFill>
                  <a:schemeClr val="lt1"/>
                </a:solidFill>
              </a:rPr>
              <a:t>/24</a:t>
            </a:r>
            <a:endParaRPr lang="ru-RU" sz="4000" dirty="0"/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57E89CCE-B991-4BAE-B635-98EFEC30A4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94948" y="4263109"/>
            <a:ext cx="5530202" cy="1354388"/>
          </a:xfrm>
        </p:spPr>
        <p:txBody>
          <a:bodyPr/>
          <a:lstStyle/>
          <a:p>
            <a:pPr marL="12700" indent="0">
              <a:lnSpc>
                <a:spcPct val="150000"/>
              </a:lnSpc>
              <a:buNone/>
            </a:pPr>
            <a:r>
              <a:rPr lang="ru-RU" sz="2000" dirty="0">
                <a:solidFill>
                  <a:schemeClr val="lt1"/>
                </a:solidFill>
              </a:rPr>
              <a:t>Новый социальный институт для создания молодёжных технологических команд</a:t>
            </a:r>
            <a:endParaRPr lang="ru-RU" sz="2000" dirty="0"/>
          </a:p>
        </p:txBody>
      </p:sp>
      <p:sp>
        <p:nvSpPr>
          <p:cNvPr id="14" name="Google Shape;115;p1">
            <a:extLst>
              <a:ext uri="{FF2B5EF4-FFF2-40B4-BE49-F238E27FC236}">
                <a16:creationId xmlns:a16="http://schemas.microsoft.com/office/drawing/2014/main" id="{D8B691BD-DF28-4453-8DBA-00139FB1D1D9}"/>
              </a:ext>
            </a:extLst>
          </p:cNvPr>
          <p:cNvSpPr txBox="1">
            <a:spLocks noGrp="1"/>
          </p:cNvSpPr>
          <p:nvPr/>
        </p:nvSpPr>
        <p:spPr>
          <a:xfrm>
            <a:off x="2477595" y="4562426"/>
            <a:ext cx="2845105" cy="755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35714"/>
              </a:lnSpc>
              <a:spcBef>
                <a:spcPts val="1000"/>
              </a:spcBef>
              <a:spcAft>
                <a:spcPts val="0"/>
              </a:spcAft>
              <a:buClr>
                <a:srgbClr val="B5BBBF"/>
              </a:buClr>
              <a:buSzPts val="1400"/>
              <a:buFont typeface="Corbel"/>
              <a:buNone/>
              <a:defRPr sz="1400" b="0" i="0" u="none" strike="noStrike" cap="none">
                <a:solidFill>
                  <a:srgbClr val="B5BBB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br>
              <a:rPr lang="ru-RU" sz="1600" dirty="0">
                <a:solidFill>
                  <a:schemeClr val="lt1"/>
                </a:solidFill>
              </a:rPr>
            </a:br>
            <a:endParaRPr sz="1600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73489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"/>
          <p:cNvSpPr txBox="1"/>
          <p:nvPr/>
        </p:nvSpPr>
        <p:spPr>
          <a:xfrm>
            <a:off x="4993986" y="894241"/>
            <a:ext cx="6552063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600"/>
              <a:buFont typeface="Tahoma"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Система поддержки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7" name="Google Shape;147;p12"/>
          <p:cNvSpPr txBox="1"/>
          <p:nvPr/>
        </p:nvSpPr>
        <p:spPr>
          <a:xfrm>
            <a:off x="180975" y="1485469"/>
            <a:ext cx="3952959" cy="309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Более 70 площадок подготовки             по всей стране: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orbe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Corbel"/>
              <a:cs typeface="Corbel"/>
              <a:sym typeface="Corbel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Blip>
                <a:blip r:embed="rId3"/>
              </a:buBlip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помогают готовиться по предметам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Blip>
                <a:blip r:embed="rId3"/>
              </a:buBlip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проводят практикумы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Blip>
                <a:blip r:embed="rId3"/>
              </a:buBlip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проводят </a:t>
            </a:r>
            <a:r>
              <a:rPr kumimoji="0" lang="ru-RU" sz="2000" b="0" i="0" u="sng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Уроки НТО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Blip>
                <a:blip r:embed="rId3"/>
              </a:buBlip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работают с командами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Blip>
                <a:blip r:embed="rId3"/>
              </a:buBlip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cs typeface="Arial"/>
                <a:sym typeface="Corbel"/>
              </a:rPr>
              <a:t> проходят сертификацию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8" name="Google Shape;148;p12"/>
          <p:cNvSpPr txBox="1"/>
          <p:nvPr/>
        </p:nvSpPr>
        <p:spPr>
          <a:xfrm>
            <a:off x="8181976" y="1428397"/>
            <a:ext cx="3952960" cy="3247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Для всех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orbel"/>
                <a:cs typeface="Arial"/>
                <a:sym typeface="Arial"/>
              </a:rPr>
              <a:t>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школьников: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Corbel"/>
              <a:cs typeface="Corbel"/>
              <a:sym typeface="Corbel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Blip>
                <a:blip r:embed="rId3"/>
              </a:buBlip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запущены </a:t>
            </a:r>
            <a:r>
              <a:rPr kumimoji="0" lang="ru-RU" sz="2000" b="0" i="0" u="sng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профильные онлайн-курсы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Corbel"/>
              <a:cs typeface="Corbel"/>
              <a:sym typeface="Corbel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Blip>
                <a:blip r:embed="rId3"/>
              </a:buBlip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orbel"/>
                <a:cs typeface="Arial"/>
                <a:sym typeface="Corbe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собранные комплекты материалов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cs typeface="Arial"/>
                <a:sym typeface="Corbel"/>
              </a:rPr>
              <a:t>по каждому профилю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cs typeface="Arial"/>
              <a:sym typeface="Corbel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Blip>
                <a:blip r:embed="rId3"/>
              </a:buBlip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проводятся вебинары от разработчиков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9" name="Google Shape;149;p12"/>
          <p:cNvSpPr txBox="1"/>
          <p:nvPr/>
        </p:nvSpPr>
        <p:spPr>
          <a:xfrm>
            <a:off x="3836731" y="1428397"/>
            <a:ext cx="4221337" cy="524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Более 6000 наставников. Для них: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Corbel"/>
              <a:cs typeface="Corbel"/>
              <a:sym typeface="Corbel"/>
            </a:endParaRPr>
          </a:p>
          <a:p>
            <a:pPr marL="285750" indent="-285750">
              <a:lnSpc>
                <a:spcPct val="100000"/>
              </a:lnSpc>
              <a:buClr>
                <a:srgbClr val="000000"/>
              </a:buClr>
              <a:buSzPts val="1500"/>
              <a:buBlip>
                <a:blip r:embed="rId3"/>
              </a:buBlip>
              <a:defRPr/>
            </a:pPr>
            <a:r>
              <a:rPr lang="ru-RU" sz="2000" kern="0" dirty="0">
                <a:solidFill>
                  <a:srgbClr val="000000"/>
                </a:solidFill>
                <a:latin typeface="Corbel"/>
                <a:sym typeface="Corbel"/>
              </a:rPr>
              <a:t>по каждому профилю НТО – </a:t>
            </a:r>
            <a:r>
              <a:rPr lang="ru-RU" sz="2000" kern="0" dirty="0">
                <a:solidFill>
                  <a:srgbClr val="000000"/>
                </a:solidFill>
                <a:latin typeface="Corbel"/>
                <a:sym typeface="Corbe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открытые материалы по подготовке</a:t>
            </a:r>
            <a:endParaRPr lang="ru-RU" sz="2000" kern="0" dirty="0">
              <a:solidFill>
                <a:srgbClr val="000000"/>
              </a:solidFill>
              <a:latin typeface="Corbel"/>
              <a:sym typeface="Corbel"/>
            </a:endParaRPr>
          </a:p>
          <a:p>
            <a:pPr marL="285750" indent="-285750">
              <a:lnSpc>
                <a:spcPct val="100000"/>
              </a:lnSpc>
              <a:buClr>
                <a:srgbClr val="000000"/>
              </a:buClr>
              <a:buSzPts val="1500"/>
              <a:buBlip>
                <a:blip r:embed="rId3"/>
              </a:buBlip>
              <a:defRPr/>
            </a:pPr>
            <a:r>
              <a:rPr lang="ru-RU" sz="2000" kern="0" dirty="0">
                <a:solidFill>
                  <a:srgbClr val="000000"/>
                </a:solidFill>
                <a:latin typeface="Corbel"/>
                <a:sym typeface="Corbe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образовательные программы</a:t>
            </a:r>
            <a:r>
              <a:rPr lang="ru-RU" sz="2000" kern="0" dirty="0">
                <a:solidFill>
                  <a:srgbClr val="000000"/>
                </a:solidFill>
                <a:latin typeface="Corbel"/>
                <a:sym typeface="Corbel"/>
              </a:rPr>
              <a:t> для запуска кружков</a:t>
            </a:r>
          </a:p>
          <a:p>
            <a:pPr marL="285750" indent="-285750">
              <a:lnSpc>
                <a:spcPct val="100000"/>
              </a:lnSpc>
              <a:buClr>
                <a:srgbClr val="000000"/>
              </a:buClr>
              <a:buSzPts val="1500"/>
              <a:buBlip>
                <a:blip r:embed="rId3"/>
              </a:buBlip>
              <a:defRPr/>
            </a:pPr>
            <a:r>
              <a:rPr lang="ru-RU" sz="2000" kern="0" dirty="0">
                <a:solidFill>
                  <a:srgbClr val="000000"/>
                </a:solidFill>
                <a:latin typeface="Corbel"/>
                <a:sym typeface="Corbel"/>
              </a:rPr>
              <a:t>разработан о</a:t>
            </a:r>
            <a:r>
              <a:rPr lang="ru-RU" sz="2000" kern="0" dirty="0">
                <a:solidFill>
                  <a:srgbClr val="000000"/>
                </a:solidFill>
                <a:latin typeface="Corbel"/>
                <a:sym typeface="Corbe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нлайн-курс «Наставник участников НТО»</a:t>
            </a:r>
            <a:endParaRPr sz="2000" kern="0" dirty="0">
              <a:solidFill>
                <a:srgbClr val="000000"/>
              </a:solidFill>
              <a:latin typeface="Corbel"/>
              <a:sym typeface="Arial"/>
            </a:endParaRPr>
          </a:p>
          <a:p>
            <a:pPr marL="285750" indent="-285750">
              <a:lnSpc>
                <a:spcPct val="100000"/>
              </a:lnSpc>
              <a:buClr>
                <a:srgbClr val="000000"/>
              </a:buClr>
              <a:buSzPts val="1500"/>
              <a:buBlip>
                <a:blip r:embed="rId3"/>
              </a:buBlip>
              <a:defRPr/>
            </a:pPr>
            <a:r>
              <a:rPr lang="ru-RU" sz="2000" kern="0" dirty="0">
                <a:solidFill>
                  <a:srgbClr val="000000"/>
                </a:solidFill>
                <a:latin typeface="Corbel"/>
                <a:sym typeface="Corbel"/>
              </a:rPr>
              <a:t>проводятся вебинары с разработчиками и организаторами НТО</a:t>
            </a:r>
            <a:endParaRPr sz="2000" kern="0" dirty="0">
              <a:solidFill>
                <a:srgbClr val="000000"/>
              </a:solidFill>
              <a:latin typeface="Corbel"/>
              <a:sym typeface="Arial"/>
            </a:endParaRPr>
          </a:p>
          <a:p>
            <a:pPr marL="285750" indent="-285750">
              <a:lnSpc>
                <a:spcPct val="100000"/>
              </a:lnSpc>
              <a:buClr>
                <a:srgbClr val="000000"/>
              </a:buClr>
              <a:buSzPts val="1500"/>
              <a:buBlip>
                <a:blip r:embed="rId3"/>
              </a:buBlip>
              <a:defRPr/>
            </a:pPr>
            <a:r>
              <a:rPr lang="ru-RU" sz="2000" kern="0" dirty="0">
                <a:solidFill>
                  <a:srgbClr val="000000"/>
                </a:solidFill>
                <a:latin typeface="Corbel"/>
                <a:sym typeface="Corbel"/>
              </a:rPr>
              <a:t>запускаются интенсивы в формате «Школа наставников»;</a:t>
            </a:r>
            <a:endParaRPr sz="2000" kern="0" dirty="0">
              <a:solidFill>
                <a:srgbClr val="000000"/>
              </a:solidFill>
              <a:latin typeface="Corbel"/>
              <a:sym typeface="Arial"/>
            </a:endParaRPr>
          </a:p>
          <a:p>
            <a:pPr marL="285750" indent="-285750">
              <a:lnSpc>
                <a:spcPct val="100000"/>
              </a:lnSpc>
              <a:buClr>
                <a:srgbClr val="000000"/>
              </a:buClr>
              <a:buSzPts val="1500"/>
              <a:buBlip>
                <a:blip r:embed="rId3"/>
              </a:buBlip>
              <a:defRPr/>
            </a:pPr>
            <a:r>
              <a:rPr lang="ru-RU" sz="2000" kern="0" dirty="0">
                <a:solidFill>
                  <a:srgbClr val="000000"/>
                </a:solidFill>
                <a:latin typeface="Corbel"/>
                <a:sym typeface="Corbel"/>
              </a:rPr>
              <a:t>разработана </a:t>
            </a:r>
            <a:r>
              <a:rPr lang="ru-RU" sz="2000" kern="0" dirty="0">
                <a:solidFill>
                  <a:srgbClr val="000000"/>
                </a:solidFill>
                <a:latin typeface="Corbel"/>
                <a:sym typeface="Corbe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игра о командообразовании</a:t>
            </a:r>
            <a:endParaRPr sz="2000" kern="0" dirty="0">
              <a:solidFill>
                <a:srgbClr val="000000"/>
              </a:solidFill>
              <a:latin typeface="Corbe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DA15DD-BFA8-6B79-B119-23FE37105D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1"/>
          <a:stretch/>
        </p:blipFill>
        <p:spPr>
          <a:xfrm>
            <a:off x="570463" y="4924425"/>
            <a:ext cx="2703676" cy="19335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91618B-FFFE-E4DB-2CE0-434531133CA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9" r="3985"/>
          <a:stretch/>
        </p:blipFill>
        <p:spPr>
          <a:xfrm>
            <a:off x="8592587" y="4570275"/>
            <a:ext cx="3028950" cy="22877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4796761" y="2508740"/>
            <a:ext cx="6445978" cy="21715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altLang="ru-RU" b="1" dirty="0">
                <a:solidFill>
                  <a:schemeClr val="bg1"/>
                </a:solidFill>
                <a:latin typeface="+mj-lt"/>
              </a:rPr>
              <a:t>Национальная технологическая олимпиада </a:t>
            </a:r>
            <a:r>
              <a:rPr lang="en-US" altLang="ru-RU" b="1" dirty="0">
                <a:solidFill>
                  <a:schemeClr val="bg1"/>
                </a:solidFill>
                <a:latin typeface="+mj-lt"/>
              </a:rPr>
              <a:t>Junior</a:t>
            </a:r>
            <a:br>
              <a:rPr lang="ru-RU" altLang="ru-RU" dirty="0">
                <a:solidFill>
                  <a:schemeClr val="bg1"/>
                </a:solidFill>
                <a:latin typeface="+mj-lt"/>
              </a:rPr>
            </a:br>
            <a:r>
              <a:rPr lang="en-US" altLang="ru-RU" dirty="0">
                <a:solidFill>
                  <a:srgbClr val="03ABDD"/>
                </a:solidFill>
                <a:latin typeface="+mj-lt"/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junior.</a:t>
            </a:r>
            <a:r>
              <a:rPr lang="ru-RU" altLang="ru-RU" dirty="0">
                <a:solidFill>
                  <a:srgbClr val="03ABDD"/>
                </a:solidFill>
                <a:latin typeface="+mj-lt"/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ntcontest.ru</a:t>
            </a:r>
            <a:br>
              <a:rPr lang="ru-RU" altLang="ru-RU" dirty="0">
                <a:solidFill>
                  <a:schemeClr val="bg1"/>
                </a:solidFill>
                <a:latin typeface="+mj-lt"/>
              </a:rPr>
            </a:br>
            <a:br>
              <a:rPr lang="ru-RU" altLang="ru-RU" dirty="0">
                <a:solidFill>
                  <a:schemeClr val="bg1"/>
                </a:solidFill>
                <a:latin typeface="+mj-lt"/>
              </a:rPr>
            </a:br>
            <a:endParaRPr lang="ru-RU" alt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Подзаголовок 1">
            <a:extLst>
              <a:ext uri="{FF2B5EF4-FFF2-40B4-BE49-F238E27FC236}">
                <a16:creationId xmlns:a16="http://schemas.microsoft.com/office/drawing/2014/main" id="{A0B91844-CB17-4B3A-BE7F-5AD4258616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6761" y="4388093"/>
            <a:ext cx="5726245" cy="1866323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10000"/>
                    <a:lumOff val="90000"/>
                  </a:schemeClr>
                </a:solidFill>
              </a:rPr>
              <a:t>Командная инженерная олимпиада для школьников 5−7 классов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10000"/>
                    <a:lumOff val="90000"/>
                  </a:schemeClr>
                </a:solidFill>
              </a:rPr>
              <a:t>Всероссийский охват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10000"/>
                    <a:lumOff val="90000"/>
                  </a:schemeClr>
                </a:solidFill>
              </a:rPr>
              <a:t>Первые шаги в мир технологий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10000"/>
                    <a:lumOff val="90000"/>
                  </a:schemeClr>
                </a:solidFill>
              </a:rPr>
              <a:t>Подготовка к НТО для 8−11 классов</a:t>
            </a:r>
          </a:p>
          <a:p>
            <a:pPr marL="12700" indent="0">
              <a:buNone/>
            </a:pPr>
            <a:br>
              <a:rPr lang="ru-RU" sz="1600" dirty="0">
                <a:solidFill>
                  <a:schemeClr val="accent5">
                    <a:lumMod val="10000"/>
                    <a:lumOff val="90000"/>
                  </a:schemeClr>
                </a:solidFill>
              </a:rPr>
            </a:br>
            <a:endParaRPr lang="ru-RU" sz="1600" dirty="0">
              <a:solidFill>
                <a:schemeClr val="accent5">
                  <a:lumMod val="10000"/>
                  <a:lumOff val="90000"/>
                </a:schemeClr>
              </a:solidFill>
            </a:endParaRPr>
          </a:p>
          <a:p>
            <a:endParaRPr lang="ru-RU" sz="1600" dirty="0">
              <a:solidFill>
                <a:schemeClr val="accent5">
                  <a:lumMod val="10000"/>
                  <a:lumOff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53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79;p108">
            <a:extLst>
              <a:ext uri="{FF2B5EF4-FFF2-40B4-BE49-F238E27FC236}">
                <a16:creationId xmlns:a16="http://schemas.microsoft.com/office/drawing/2014/main" id="{7F1E9AC6-AE37-4221-9590-96EA986E4152}"/>
              </a:ext>
            </a:extLst>
          </p:cNvPr>
          <p:cNvSpPr txBox="1"/>
          <p:nvPr/>
        </p:nvSpPr>
        <p:spPr>
          <a:xfrm>
            <a:off x="3684403" y="968090"/>
            <a:ext cx="7800790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/>
          <a:p>
            <a:pPr algn="r">
              <a:lnSpc>
                <a:spcPct val="90000"/>
              </a:lnSpc>
              <a:buClr>
                <a:srgbClr val="1E4E79"/>
              </a:buClr>
              <a:buSzPts val="2600"/>
            </a:pPr>
            <a:r>
              <a:rPr lang="ru-RU" sz="2800" b="1" dirty="0">
                <a:solidFill>
                  <a:schemeClr val="accent6"/>
                </a:solidFill>
                <a:latin typeface="Corbel" panose="020B0503020204020204" pitchFamily="34" charset="0"/>
                <a:ea typeface="Tahoma"/>
                <a:cs typeface="Tahoma"/>
              </a:rPr>
              <a:t>Что такое НТО </a:t>
            </a:r>
            <a:r>
              <a:rPr lang="en-US" sz="2800" b="1" dirty="0">
                <a:solidFill>
                  <a:schemeClr val="accent6"/>
                </a:solidFill>
                <a:latin typeface="Corbel" panose="020B0503020204020204" pitchFamily="34" charset="0"/>
                <a:ea typeface="Tahoma"/>
                <a:cs typeface="Tahoma"/>
              </a:rPr>
              <a:t>Junior</a:t>
            </a:r>
            <a:r>
              <a:rPr lang="ru-RU" sz="2800" b="1" dirty="0">
                <a:solidFill>
                  <a:schemeClr val="accent6"/>
                </a:solidFill>
                <a:latin typeface="Corbel" panose="020B0503020204020204" pitchFamily="34" charset="0"/>
                <a:ea typeface="Tahoma"/>
                <a:cs typeface="Tahoma"/>
              </a:rPr>
              <a:t>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8CF51D-AF0C-9B34-A228-B975519691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1095375"/>
            <a:ext cx="13030200" cy="601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67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9;p108">
            <a:extLst>
              <a:ext uri="{FF2B5EF4-FFF2-40B4-BE49-F238E27FC236}">
                <a16:creationId xmlns:a16="http://schemas.microsoft.com/office/drawing/2014/main" id="{20978549-7CE8-4856-8C9A-BAD37B64BE7C}"/>
              </a:ext>
            </a:extLst>
          </p:cNvPr>
          <p:cNvSpPr txBox="1"/>
          <p:nvPr/>
        </p:nvSpPr>
        <p:spPr>
          <a:xfrm>
            <a:off x="4860821" y="796586"/>
            <a:ext cx="6552063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600"/>
              <a:buFont typeface="Tahoma"/>
              <a:buNone/>
            </a:pPr>
            <a:r>
              <a:rPr lang="ru-RU" sz="2800" b="1" dirty="0">
                <a:solidFill>
                  <a:schemeClr val="accent6"/>
                </a:solidFill>
                <a:latin typeface="Corbel" panose="020B0503020204020204" pitchFamily="34" charset="0"/>
                <a:ea typeface="Tahoma"/>
                <a:cs typeface="Tahoma"/>
              </a:rPr>
              <a:t>Сферы НТО </a:t>
            </a:r>
            <a:r>
              <a:rPr lang="en-US" sz="2800" b="1" dirty="0">
                <a:solidFill>
                  <a:schemeClr val="accent6"/>
                </a:solidFill>
                <a:latin typeface="Corbel" panose="020B0503020204020204" pitchFamily="34" charset="0"/>
                <a:ea typeface="Tahoma"/>
                <a:cs typeface="Tahoma"/>
              </a:rPr>
              <a:t>Junior </a:t>
            </a:r>
            <a:r>
              <a:rPr lang="ru-RU" sz="2800" b="1" dirty="0">
                <a:solidFill>
                  <a:schemeClr val="accent6"/>
                </a:solidFill>
                <a:latin typeface="Corbel" panose="020B0503020204020204" pitchFamily="34" charset="0"/>
                <a:ea typeface="Tahoma"/>
                <a:cs typeface="Tahoma"/>
              </a:rPr>
              <a:t>в 2023 году</a:t>
            </a:r>
            <a:endParaRPr sz="2800" b="1" dirty="0">
              <a:solidFill>
                <a:schemeClr val="accent6"/>
              </a:solidFill>
              <a:latin typeface="Corbel" panose="020B0503020204020204" pitchFamily="34" charset="0"/>
              <a:ea typeface="Tahoma"/>
              <a:cs typeface="Tahoma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144C3F-4FFD-7545-5DBA-4DCC470037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99" y="1085851"/>
            <a:ext cx="12632599" cy="583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5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79;p108">
            <a:extLst>
              <a:ext uri="{FF2B5EF4-FFF2-40B4-BE49-F238E27FC236}">
                <a16:creationId xmlns:a16="http://schemas.microsoft.com/office/drawing/2014/main" id="{A63D1E96-F5A2-4A53-8F78-29AC63351734}"/>
              </a:ext>
            </a:extLst>
          </p:cNvPr>
          <p:cNvSpPr txBox="1"/>
          <p:nvPr/>
        </p:nvSpPr>
        <p:spPr>
          <a:xfrm>
            <a:off x="4860821" y="796586"/>
            <a:ext cx="6552063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600"/>
              <a:buFont typeface="Tahoma"/>
              <a:buNone/>
            </a:pPr>
            <a:r>
              <a:rPr lang="ru-RU" sz="2800" b="1" dirty="0">
                <a:solidFill>
                  <a:schemeClr val="accent6"/>
                </a:solidFill>
                <a:latin typeface="Corbel" panose="020B0503020204020204" pitchFamily="34" charset="0"/>
                <a:ea typeface="Tahoma"/>
                <a:cs typeface="Tahoma"/>
              </a:rPr>
              <a:t>Расписание НТО </a:t>
            </a:r>
            <a:r>
              <a:rPr lang="en-US" sz="2800" b="1" dirty="0">
                <a:solidFill>
                  <a:schemeClr val="accent6"/>
                </a:solidFill>
                <a:latin typeface="Corbel" panose="020B0503020204020204" pitchFamily="34" charset="0"/>
                <a:ea typeface="Tahoma"/>
                <a:cs typeface="Tahoma"/>
              </a:rPr>
              <a:t>Junior </a:t>
            </a:r>
            <a:r>
              <a:rPr lang="ru-RU" sz="2800" b="1" dirty="0">
                <a:solidFill>
                  <a:schemeClr val="accent6"/>
                </a:solidFill>
                <a:latin typeface="Corbel" panose="020B0503020204020204" pitchFamily="34" charset="0"/>
                <a:ea typeface="Tahoma"/>
                <a:cs typeface="Tahoma"/>
              </a:rPr>
              <a:t>в 2023 году</a:t>
            </a:r>
            <a:endParaRPr sz="2800" b="1" dirty="0">
              <a:solidFill>
                <a:schemeClr val="accent6"/>
              </a:solidFill>
              <a:latin typeface="Corbel" panose="020B0503020204020204" pitchFamily="34" charset="0"/>
              <a:ea typeface="Tahoma"/>
              <a:cs typeface="Tahom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8EEA63-E8D9-A09A-26C9-6D8F5E98CF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701" y="796586"/>
            <a:ext cx="12792075" cy="620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7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163130" y="2190614"/>
            <a:ext cx="6400220" cy="198686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altLang="ru-RU" sz="3200" dirty="0"/>
              <a:t>Конкурс компетенций «Талант НТО»</a:t>
            </a:r>
            <a:br>
              <a:rPr lang="ru-RU" altLang="ru-RU" sz="3200" dirty="0"/>
            </a:br>
            <a:r>
              <a:rPr lang="en-US" u="sng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talent.ntcontest.ru</a:t>
            </a:r>
            <a:r>
              <a:rPr lang="en-US" i="0" u="none" strike="noStrike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br>
              <a:rPr lang="ru-RU" altLang="ru-RU" sz="3200" dirty="0">
                <a:solidFill>
                  <a:schemeClr val="bg1"/>
                </a:solidFill>
              </a:rPr>
            </a:br>
            <a:endParaRPr lang="ru-RU" altLang="ru-RU" sz="3200" dirty="0">
              <a:solidFill>
                <a:schemeClr val="bg1"/>
              </a:solidFill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163130" y="3400425"/>
            <a:ext cx="6276395" cy="3353909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2400" dirty="0">
                <a:solidFill>
                  <a:schemeClr val="bg1"/>
                </a:solidFill>
              </a:rPr>
              <a:t>Конкурс цифровых портфолио — компетентностный трек Национальной технологической олимпиады</a:t>
            </a:r>
          </a:p>
          <a:p>
            <a:pPr marL="285750">
              <a:lnSpc>
                <a:spcPct val="100000"/>
              </a:lnSpc>
              <a:spcAft>
                <a:spcPts val="0"/>
              </a:spcAft>
            </a:pPr>
            <a:r>
              <a:rPr lang="ru-RU" sz="2400" dirty="0">
                <a:solidFill>
                  <a:schemeClr val="bg1"/>
                </a:solidFill>
              </a:rPr>
              <a:t>Всероссийский охват</a:t>
            </a:r>
          </a:p>
          <a:p>
            <a:pPr marL="285750">
              <a:lnSpc>
                <a:spcPct val="100000"/>
              </a:lnSpc>
              <a:spcAft>
                <a:spcPts val="0"/>
              </a:spcAft>
            </a:pPr>
            <a:r>
              <a:rPr lang="ru-RU" sz="2400" dirty="0">
                <a:solidFill>
                  <a:schemeClr val="bg1"/>
                </a:solidFill>
              </a:rPr>
              <a:t>Дополнительные баллы при поступлении в ряд вузов </a:t>
            </a:r>
            <a:br>
              <a:rPr lang="ru-RU" dirty="0">
                <a:solidFill>
                  <a:schemeClr val="bg1"/>
                </a:solidFill>
              </a:rPr>
            </a:b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56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79;p108">
            <a:extLst>
              <a:ext uri="{FF2B5EF4-FFF2-40B4-BE49-F238E27FC236}">
                <a16:creationId xmlns:a16="http://schemas.microsoft.com/office/drawing/2014/main" id="{1E41CBDA-F972-4CA2-9C2D-597268ABEC0A}"/>
              </a:ext>
            </a:extLst>
          </p:cNvPr>
          <p:cNvSpPr txBox="1"/>
          <p:nvPr/>
        </p:nvSpPr>
        <p:spPr>
          <a:xfrm>
            <a:off x="4860821" y="796586"/>
            <a:ext cx="6552063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600"/>
              <a:buFont typeface="Tahoma"/>
              <a:buNone/>
            </a:pPr>
            <a:r>
              <a:rPr lang="ru-RU" sz="2800" b="1" dirty="0">
                <a:solidFill>
                  <a:schemeClr val="accent6"/>
                </a:solidFill>
                <a:latin typeface="Corbel" panose="020B0503020204020204" pitchFamily="34" charset="0"/>
                <a:ea typeface="Tahoma"/>
                <a:cs typeface="Tahoma"/>
              </a:rPr>
              <a:t>Конкурс портфолио «Талант НТО»</a:t>
            </a:r>
            <a:endParaRPr sz="2800" b="1" dirty="0">
              <a:solidFill>
                <a:schemeClr val="accent6"/>
              </a:solidFill>
              <a:latin typeface="Corbel" panose="020B0503020204020204" pitchFamily="34" charset="0"/>
              <a:ea typeface="Tahoma"/>
              <a:cs typeface="Tahom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22B34B-C024-68DD-8C4B-6C66BD3020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1047750"/>
            <a:ext cx="12506325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051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108644" y="1733264"/>
            <a:ext cx="6445978" cy="1346693"/>
          </a:xfrm>
        </p:spPr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3200" dirty="0"/>
              <a:t>Урок НТО. День НТО</a:t>
            </a:r>
            <a:br>
              <a:rPr lang="ru-RU" sz="3200" u="sng" dirty="0"/>
            </a:br>
            <a:r>
              <a:rPr lang="en-US" b="0" i="0" u="sng" strike="noStrike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nti-lesson.ru</a:t>
            </a:r>
            <a:r>
              <a:rPr lang="en-US" b="0" i="0" u="none" strike="noStrike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</a:rPr>
              <a:t> </a:t>
            </a:r>
            <a:br>
              <a:rPr lang="ru-RU" altLang="ru-RU" sz="3200" dirty="0">
                <a:solidFill>
                  <a:schemeClr val="bg1"/>
                </a:solidFill>
              </a:rPr>
            </a:br>
            <a:endParaRPr lang="ru-RU" altLang="ru-RU" sz="3200" dirty="0">
              <a:solidFill>
                <a:schemeClr val="bg1"/>
              </a:solidFill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096920" y="2808197"/>
            <a:ext cx="6333080" cy="2787087"/>
          </a:xfrm>
        </p:spPr>
        <p:txBody>
          <a:bodyPr/>
          <a:lstStyle/>
          <a:p>
            <a:pPr marL="127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bg1"/>
                </a:solidFill>
              </a:rPr>
              <a:t>Урок НТО позволяет донести до каждого, что в основе всех прорывных технологий лежат глубокие знания, в том числе и в предметных областях.</a:t>
            </a:r>
            <a:br>
              <a:rPr lang="ru-RU" sz="2000" dirty="0"/>
            </a:br>
            <a:endParaRPr lang="ru-RU" sz="2000" dirty="0">
              <a:solidFill>
                <a:schemeClr val="bg1"/>
              </a:solidFill>
            </a:endParaRPr>
          </a:p>
          <a:p>
            <a:pPr marL="127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bg1"/>
                </a:solidFill>
              </a:rPr>
              <a:t>Урок НТО подходит для: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</a:rPr>
              <a:t> занятий в технологических кружках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</a:rPr>
              <a:t> уроков по информатике, математике, физике, химии, биологии, географии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</a:rPr>
              <a:t>внеурочных занятий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62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79;p108">
            <a:extLst>
              <a:ext uri="{FF2B5EF4-FFF2-40B4-BE49-F238E27FC236}">
                <a16:creationId xmlns:a16="http://schemas.microsoft.com/office/drawing/2014/main" id="{1E41CBDA-F972-4CA2-9C2D-597268ABEC0A}"/>
              </a:ext>
            </a:extLst>
          </p:cNvPr>
          <p:cNvSpPr txBox="1"/>
          <p:nvPr/>
        </p:nvSpPr>
        <p:spPr>
          <a:xfrm>
            <a:off x="4860821" y="796586"/>
            <a:ext cx="6552063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600"/>
              <a:buFont typeface="Tahoma"/>
              <a:buNone/>
            </a:pPr>
            <a:r>
              <a:rPr lang="ru-RU" sz="2800" b="1" dirty="0">
                <a:solidFill>
                  <a:schemeClr val="accent6"/>
                </a:solidFill>
                <a:latin typeface="Corbel" panose="020B0503020204020204" pitchFamily="34" charset="0"/>
                <a:ea typeface="Tahoma"/>
                <a:cs typeface="Tahoma"/>
              </a:rPr>
              <a:t>Урок НТО</a:t>
            </a:r>
            <a:endParaRPr sz="2800" b="1" dirty="0">
              <a:solidFill>
                <a:schemeClr val="accent6"/>
              </a:solidFill>
              <a:latin typeface="Corbel" panose="020B0503020204020204" pitchFamily="34" charset="0"/>
              <a:ea typeface="Tahoma"/>
              <a:cs typeface="Tahom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D3BDE3-128A-4663-8D9D-4E83C14FE8A3}"/>
              </a:ext>
            </a:extLst>
          </p:cNvPr>
          <p:cNvSpPr txBox="1"/>
          <p:nvPr/>
        </p:nvSpPr>
        <p:spPr>
          <a:xfrm>
            <a:off x="219075" y="1493838"/>
            <a:ext cx="6153150" cy="5811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Существует с 2018 года. За это время урок провели более 9000 педагогов по всей стране. </a:t>
            </a:r>
            <a:endParaRPr lang="ru-RU" dirty="0">
              <a:effectLst/>
              <a:latin typeface="Corbel" panose="020B0503020204020204" pitchFamily="34" charset="0"/>
            </a:endParaRP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Уроки НТО – это профориентационные занятия для учащихся 5-11 классов по профилям НТО и сферам НТО Junior.  На сайте педагог может скачать набор методических и дидактических материалов для проведения урока.</a:t>
            </a:r>
            <a:endParaRPr lang="ru-RU" dirty="0">
              <a:effectLst/>
              <a:latin typeface="Corbel" panose="020B0503020204020204" pitchFamily="34" charset="0"/>
            </a:endParaRPr>
          </a:p>
          <a:p>
            <a:pPr rtl="0">
              <a:spcBef>
                <a:spcPts val="1200"/>
              </a:spcBef>
              <a:spcAft>
                <a:spcPts val="1200"/>
              </a:spcAft>
            </a:pP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На Уроке НТО участники:</a:t>
            </a:r>
            <a:endParaRPr lang="ru-RU" sz="2000" b="1" dirty="0">
              <a:effectLst/>
              <a:latin typeface="Corbel" panose="020B0503020204020204" pitchFamily="34" charset="0"/>
            </a:endParaRPr>
          </a:p>
          <a:p>
            <a:pPr marL="507365" indent="-285750">
              <a:spcBef>
                <a:spcPts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ru-RU" dirty="0">
                <a:solidFill>
                  <a:srgbClr val="000000"/>
                </a:solidFill>
                <a:latin typeface="Corbel" panose="020B0503020204020204" pitchFamily="34" charset="0"/>
              </a:rPr>
              <a:t>знакомятся с Национальной технологической олимпиадой</a:t>
            </a:r>
          </a:p>
          <a:p>
            <a:pPr marL="507365" indent="-285750">
              <a:spcBef>
                <a:spcPts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ru-RU" dirty="0">
                <a:solidFill>
                  <a:srgbClr val="000000"/>
                </a:solidFill>
                <a:latin typeface="Corbel" panose="020B0503020204020204" pitchFamily="34" charset="0"/>
              </a:rPr>
              <a:t>узнают о конкретном профиле и технологии, которая лежит в его основе</a:t>
            </a:r>
          </a:p>
          <a:p>
            <a:pPr marL="507365" indent="-285750">
              <a:spcBef>
                <a:spcPts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ru-RU" dirty="0">
                <a:solidFill>
                  <a:srgbClr val="000000"/>
                </a:solidFill>
                <a:latin typeface="Corbel" panose="020B0503020204020204" pitchFamily="34" charset="0"/>
              </a:rPr>
              <a:t>регистрируются на НТО</a:t>
            </a:r>
          </a:p>
          <a:p>
            <a:pPr rtl="0">
              <a:spcBef>
                <a:spcPts val="1200"/>
              </a:spcBef>
              <a:spcAft>
                <a:spcPts val="1200"/>
              </a:spcAft>
            </a:pPr>
            <a:r>
              <a:rPr lang="ru-RU" b="0" i="0" u="none" strike="noStrike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Все Уроки НТО содержат единый обязательный информационный блок: видеоролик об НТО и инструкцию по регистрации на НТО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.</a:t>
            </a:r>
            <a:br>
              <a:rPr lang="ru-RU" sz="1600" b="0" i="0" u="none" strike="noStrike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</a:br>
            <a:br>
              <a:rPr lang="ru-RU" sz="1400" dirty="0">
                <a:latin typeface="Corbel" panose="020B0503020204020204" pitchFamily="34" charset="0"/>
              </a:rPr>
            </a:br>
            <a:endParaRPr lang="ru-RU" sz="1400" dirty="0">
              <a:latin typeface="Corbel" panose="020B0503020204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ED6357-3249-E95A-75BE-71DCA52627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9" r="21162"/>
          <a:stretch/>
        </p:blipFill>
        <p:spPr>
          <a:xfrm>
            <a:off x="6508375" y="1541464"/>
            <a:ext cx="2748751" cy="28377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B93C4B-6AAA-8C23-A120-7CD1FA6164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6" r="10882"/>
          <a:stretch/>
        </p:blipFill>
        <p:spPr>
          <a:xfrm>
            <a:off x="9257127" y="1541463"/>
            <a:ext cx="2934873" cy="276159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FD1769B-98B5-FF18-94EB-C4A4F09E63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4" b="17189"/>
          <a:stretch/>
        </p:blipFill>
        <p:spPr>
          <a:xfrm>
            <a:off x="6508376" y="3953717"/>
            <a:ext cx="5683624" cy="290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34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108644" y="1997705"/>
            <a:ext cx="6445978" cy="903495"/>
          </a:xfrm>
        </p:spPr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3200" dirty="0"/>
              <a:t>ТехноГТО</a:t>
            </a:r>
            <a:br>
              <a:rPr lang="ru-RU" altLang="ru-RU" sz="3200" dirty="0">
                <a:solidFill>
                  <a:schemeClr val="bg1"/>
                </a:solidFill>
              </a:rPr>
            </a:br>
            <a:endParaRPr lang="ru-RU" altLang="ru-RU" sz="3200" dirty="0">
              <a:solidFill>
                <a:schemeClr val="bg1"/>
              </a:solidFill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108644" y="2773302"/>
            <a:ext cx="6235631" cy="316154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bg1"/>
                </a:solidFill>
              </a:rPr>
              <a:t>Новый трек Национальной технологической олимпиады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bg1"/>
                </a:solidFill>
              </a:rPr>
              <a:t>Начните свой путь к победам в НТО со сдачи норматива технологической грамотности ТехноГТО</a:t>
            </a:r>
          </a:p>
          <a:p>
            <a:pPr marL="127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7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79;p108">
            <a:extLst>
              <a:ext uri="{FF2B5EF4-FFF2-40B4-BE49-F238E27FC236}">
                <a16:creationId xmlns:a16="http://schemas.microsoft.com/office/drawing/2014/main" id="{7F1E9AC6-AE37-4221-9590-96EA986E4152}"/>
              </a:ext>
            </a:extLst>
          </p:cNvPr>
          <p:cNvSpPr txBox="1"/>
          <p:nvPr/>
        </p:nvSpPr>
        <p:spPr>
          <a:xfrm>
            <a:off x="3363920" y="779915"/>
            <a:ext cx="7800790" cy="447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/>
          <a:p>
            <a:pPr algn="r" rtl="0">
              <a:spcAft>
                <a:spcPts val="0"/>
              </a:spcAft>
            </a:pPr>
            <a:r>
              <a:rPr lang="ru-RU" sz="2800" b="1" dirty="0">
                <a:latin typeface="Corbel" panose="020B0503020204020204" pitchFamily="34" charset="0"/>
                <a:ea typeface="Tahoma"/>
                <a:cs typeface="Tahoma"/>
              </a:rPr>
              <a:t>НТО: командная инженерная олимпиада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AA7535-F259-45CC-BDC7-086DE1C7BCB4}"/>
              </a:ext>
            </a:extLst>
          </p:cNvPr>
          <p:cNvSpPr txBox="1"/>
          <p:nvPr/>
        </p:nvSpPr>
        <p:spPr>
          <a:xfrm>
            <a:off x="642954" y="1704604"/>
            <a:ext cx="109060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Национальная технологическая олимпиада (НТО) </a:t>
            </a:r>
            <a:r>
              <a:rPr lang="ru-RU" sz="2000" i="0" u="none" strike="noStrike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— это всероссийские технологические игры по широкому спектру направлений, от искусственного интеллекта до геномного редактирования, космических технологий, разработки компьютерных игр.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ru-RU" sz="2000" b="1" i="0" u="none" strike="noStrike" dirty="0">
              <a:solidFill>
                <a:srgbClr val="000000"/>
              </a:solidFill>
              <a:effectLst/>
              <a:latin typeface="Corbel" panose="020B0503020204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НТО базируется на семилетнем опыте проведения Олимпиады Кружкового движения НТИ — первой в России командной инженерной олимпиаде. </a:t>
            </a:r>
            <a:endParaRPr lang="ru-RU" sz="2000" b="0" dirty="0">
              <a:effectLst/>
              <a:latin typeface="Corbel" panose="020B0503020204020204" pitchFamily="34" charset="0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3E5E47AB-A4C0-4695-B923-D27CE3EA5A8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42954" y="3843620"/>
            <a:ext cx="5367321" cy="3178852"/>
          </a:xfrm>
        </p:spPr>
        <p:txBody>
          <a:bodyPr>
            <a:normAutofit fontScale="92500"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500"/>
              <a:buBlip>
                <a:blip r:embed="rId2"/>
              </a:buBlip>
              <a:defRPr/>
            </a:pPr>
            <a:r>
              <a:rPr lang="ru-RU" sz="2100" kern="0" dirty="0">
                <a:solidFill>
                  <a:srgbClr val="000000"/>
                </a:solidFill>
                <a:latin typeface="Corbel"/>
                <a:ea typeface="+mn-ea"/>
                <a:cs typeface="+mn-cs"/>
              </a:rPr>
              <a:t>Трек для школьников 8−11 классов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500"/>
              <a:buBlip>
                <a:blip r:embed="rId2"/>
              </a:buBlip>
              <a:defRPr/>
            </a:pPr>
            <a:r>
              <a:rPr lang="ru-RU" sz="2100" kern="0" dirty="0">
                <a:solidFill>
                  <a:srgbClr val="000000"/>
                </a:solidFill>
                <a:latin typeface="Corbel"/>
                <a:ea typeface="+mn-ea"/>
                <a:cs typeface="+mn-cs"/>
              </a:rPr>
              <a:t>Трек для школьников 5−7 классов: НТО Junior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500"/>
              <a:buBlip>
                <a:blip r:embed="rId2"/>
              </a:buBlip>
              <a:defRPr/>
            </a:pPr>
            <a:r>
              <a:rPr lang="ru-RU" sz="2100" kern="0" dirty="0">
                <a:solidFill>
                  <a:srgbClr val="000000"/>
                </a:solidFill>
                <a:latin typeface="Corbel"/>
                <a:ea typeface="+mn-ea"/>
                <a:cs typeface="+mn-cs"/>
              </a:rPr>
              <a:t>Трек для студентов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500"/>
              <a:buBlip>
                <a:blip r:embed="rId2"/>
              </a:buBlip>
              <a:defRPr/>
            </a:pPr>
            <a:r>
              <a:rPr lang="ru-RU" sz="2100" kern="0" dirty="0">
                <a:solidFill>
                  <a:srgbClr val="000000"/>
                </a:solidFill>
                <a:latin typeface="Corbel"/>
                <a:ea typeface="+mn-ea"/>
                <a:cs typeface="+mn-cs"/>
              </a:rPr>
              <a:t>Конкурс компетенций «Талант НТО»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500"/>
              <a:buBlip>
                <a:blip r:embed="rId2"/>
              </a:buBlip>
              <a:defRPr/>
            </a:pPr>
            <a:r>
              <a:rPr lang="ru-RU" sz="2100" kern="0" dirty="0">
                <a:solidFill>
                  <a:srgbClr val="000000"/>
                </a:solidFill>
                <a:latin typeface="Corbel"/>
                <a:ea typeface="+mn-ea"/>
                <a:cs typeface="+mn-cs"/>
              </a:rPr>
              <a:t>Трек «</a:t>
            </a:r>
            <a:r>
              <a:rPr lang="ru-RU" sz="2100" kern="0" dirty="0" err="1">
                <a:solidFill>
                  <a:srgbClr val="000000"/>
                </a:solidFill>
                <a:latin typeface="Corbel"/>
                <a:ea typeface="+mn-ea"/>
                <a:cs typeface="+mn-cs"/>
              </a:rPr>
              <a:t>ТехноГТО</a:t>
            </a:r>
            <a:r>
              <a:rPr lang="ru-RU" sz="2100" kern="0" dirty="0">
                <a:solidFill>
                  <a:srgbClr val="000000"/>
                </a:solidFill>
                <a:latin typeface="Corbel"/>
                <a:ea typeface="+mn-ea"/>
                <a:cs typeface="+mn-cs"/>
              </a:rPr>
              <a:t>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50B641-517B-7BAA-AE66-C1D3E80D52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138" y="3014380"/>
            <a:ext cx="9103408" cy="384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93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79;p108">
            <a:extLst>
              <a:ext uri="{FF2B5EF4-FFF2-40B4-BE49-F238E27FC236}">
                <a16:creationId xmlns:a16="http://schemas.microsoft.com/office/drawing/2014/main" id="{7F1E9AC6-AE37-4221-9590-96EA986E4152}"/>
              </a:ext>
            </a:extLst>
          </p:cNvPr>
          <p:cNvSpPr txBox="1"/>
          <p:nvPr/>
        </p:nvSpPr>
        <p:spPr>
          <a:xfrm>
            <a:off x="3363920" y="779915"/>
            <a:ext cx="7800790" cy="447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/>
          <a:p>
            <a:pPr algn="r" rtl="0">
              <a:spcAft>
                <a:spcPts val="0"/>
              </a:spcAft>
            </a:pPr>
            <a:r>
              <a:rPr lang="ru-RU" sz="2800" b="1" dirty="0">
                <a:solidFill>
                  <a:schemeClr val="accent6"/>
                </a:solidFill>
                <a:latin typeface="Corbel" panose="020B0503020204020204" pitchFamily="34" charset="0"/>
                <a:ea typeface="Tahoma"/>
                <a:cs typeface="Tahoma"/>
              </a:rPr>
              <a:t>Что такое ТехноГТО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AA7535-F259-45CC-BDC7-086DE1C7BCB4}"/>
              </a:ext>
            </a:extLst>
          </p:cNvPr>
          <p:cNvSpPr txBox="1"/>
          <p:nvPr/>
        </p:nvSpPr>
        <p:spPr>
          <a:xfrm>
            <a:off x="566405" y="1981932"/>
            <a:ext cx="10768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ea typeface="Arial" panose="020B0604020202020204" pitchFamily="34" charset="0"/>
              </a:rPr>
              <a:t>С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orbel" panose="020B0503020204020204" pitchFamily="34" charset="0"/>
                <a:ea typeface="Arial" panose="020B0604020202020204" pitchFamily="34" charset="0"/>
              </a:rPr>
              <a:t>истема оценки </a:t>
            </a: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orbel" panose="020B0503020204020204" pitchFamily="34" charset="0"/>
                <a:ea typeface="Arial" panose="020B0604020202020204" pitchFamily="34" charset="0"/>
              </a:rPr>
              <a:t>общей технологической грамотности 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orbel" panose="020B0503020204020204" pitchFamily="34" charset="0"/>
                <a:ea typeface="Arial" panose="020B0604020202020204" pitchFamily="34" charset="0"/>
              </a:rPr>
              <a:t>человека, уровня знаний и готовности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orbel" panose="020B0503020204020204" pitchFamily="34" charset="0"/>
                <a:ea typeface="Arial" panose="020B0604020202020204" pitchFamily="34" charset="0"/>
              </a:rPr>
              <a:t> 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orbel" panose="020B0503020204020204" pitchFamily="34" charset="0"/>
                <a:ea typeface="Arial" panose="020B0604020202020204" pitchFamily="34" charset="0"/>
              </a:rPr>
              <a:t>ответственно использовать знания о технологиях и сами технологии для решения своих задач </a:t>
            </a: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orbel" panose="020B0503020204020204" pitchFamily="34" charset="0"/>
                <a:ea typeface="Arial" panose="020B0604020202020204" pitchFamily="34" charset="0"/>
              </a:rPr>
              <a:t>в повседневной жизни.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orbel" panose="020B0503020204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40BDD0F-1E3D-C769-E2F6-91F9E6AD4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7764" y="3828684"/>
            <a:ext cx="1231356" cy="130598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6B8D7C9-8425-E4B4-C97C-9C55C2ADD4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60546" y="3819513"/>
            <a:ext cx="1231356" cy="123135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713A32C-322E-EAC7-AFEC-1F2AAEC6AC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24351" y="3819513"/>
            <a:ext cx="1343297" cy="132464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C661E82-1E7F-3B12-AEE3-F71EA74A0A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21413" y="3819513"/>
            <a:ext cx="1343297" cy="123135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3A1FB67-DA41-AE6B-7F1F-3C794C2C72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4608" y="3819513"/>
            <a:ext cx="1417925" cy="123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599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A6709E69-7E47-6B19-C9AE-DED098D63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6166" y="407892"/>
            <a:ext cx="7244962" cy="820203"/>
          </a:xfrm>
        </p:spPr>
        <p:txBody>
          <a:bodyPr/>
          <a:lstStyle/>
          <a:p>
            <a:r>
              <a:rPr lang="ru-RU" dirty="0"/>
              <a:t>Направления и уровни ТехноГТО 2023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BEE0082-E7C8-05D4-E33D-A189D3A01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8126" y="1762125"/>
            <a:ext cx="11706224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059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79;p108">
            <a:extLst>
              <a:ext uri="{FF2B5EF4-FFF2-40B4-BE49-F238E27FC236}">
                <a16:creationId xmlns:a16="http://schemas.microsoft.com/office/drawing/2014/main" id="{1E41CBDA-F972-4CA2-9C2D-597268ABEC0A}"/>
              </a:ext>
            </a:extLst>
          </p:cNvPr>
          <p:cNvSpPr txBox="1"/>
          <p:nvPr/>
        </p:nvSpPr>
        <p:spPr>
          <a:xfrm>
            <a:off x="4860821" y="796586"/>
            <a:ext cx="6552063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600"/>
              <a:buFont typeface="Tahoma"/>
              <a:buNone/>
            </a:pPr>
            <a:r>
              <a:rPr lang="ru-RU" sz="2800" b="1" dirty="0">
                <a:solidFill>
                  <a:schemeClr val="accent6"/>
                </a:solidFill>
                <a:latin typeface="Corbel" panose="020B0503020204020204" pitchFamily="34" charset="0"/>
                <a:ea typeface="Tahoma"/>
                <a:cs typeface="Tahoma"/>
              </a:rPr>
              <a:t>Стратегическое развитие НТО</a:t>
            </a:r>
            <a:endParaRPr sz="2800" b="1" dirty="0">
              <a:solidFill>
                <a:schemeClr val="accent6"/>
              </a:solidFill>
              <a:latin typeface="Corbel" panose="020B0503020204020204" pitchFamily="34" charset="0"/>
              <a:ea typeface="Tahoma"/>
              <a:cs typeface="Tahom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D3BDE3-128A-4663-8D9D-4E83C14FE8A3}"/>
              </a:ext>
            </a:extLst>
          </p:cNvPr>
          <p:cNvSpPr txBox="1"/>
          <p:nvPr/>
        </p:nvSpPr>
        <p:spPr>
          <a:xfrm>
            <a:off x="615915" y="1833582"/>
            <a:ext cx="9156735" cy="5391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ru-RU" dirty="0">
                <a:solidFill>
                  <a:srgbClr val="000000"/>
                </a:solidFill>
                <a:latin typeface="Corbel" panose="020B0503020204020204" pitchFamily="34" charset="0"/>
              </a:rPr>
              <a:t>Мероприятия Национальной технологической олимпиады включены в План проведения в Российской Федерации Десятилетия науки и технологий, утвержденного Распоряжением Правительства РФ от 25 июля 2022 г. № 2036-р. Согласно поручениям Президента РФ №№ Пр-1395 и Пр-2210 опыт Национальной технологической олимпиады будет использован для изменения порядка проведения Всероссийской олимпиады школьников. НТО включена во Всероссийский сводный календарный план мероприятий по вовлечению детей в научно техническое творчество на 2022/23 год и летний период.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</a:pPr>
            <a:endParaRPr lang="ru-RU" b="0" i="0" u="none" strike="noStrike" dirty="0">
              <a:solidFill>
                <a:srgbClr val="000000"/>
              </a:solidFill>
              <a:effectLst/>
              <a:latin typeface="Corbel" panose="020B0503020204020204" pitchFamily="3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</a:pPr>
            <a:r>
              <a:rPr lang="ru-RU" b="1" i="0" u="none" strike="noStrike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Поручение Президента Российской Федерации 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№ Пр-1395 </a:t>
            </a:r>
            <a:r>
              <a:rPr lang="ru-RU" i="0" u="none" strike="noStrike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о проведении всероссийской междисциплинарной олимпиады 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школьников </a:t>
            </a:r>
            <a:r>
              <a:rPr lang="ru-RU" b="1" i="0" u="none" strike="noStrike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с использованием опыта проведения НТО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.</a:t>
            </a:r>
            <a:endParaRPr lang="en-US" b="0" i="0" u="none" strike="noStrike" dirty="0">
              <a:solidFill>
                <a:srgbClr val="000000"/>
              </a:solidFill>
              <a:effectLst/>
              <a:latin typeface="Corbel" panose="020B0503020204020204" pitchFamily="3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</a:pPr>
            <a:endParaRPr lang="ru-RU" b="0" i="0" u="none" strike="noStrike" dirty="0">
              <a:solidFill>
                <a:srgbClr val="000000"/>
              </a:solidFill>
              <a:effectLst/>
              <a:latin typeface="Corbel" panose="020B0503020204020204" pitchFamily="3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</a:pPr>
            <a:r>
              <a:rPr lang="ru-RU" b="1" i="0" u="none" strike="noStrike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Поручение Президента РФ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 Пр-2210 о внесении в порядок проведения ВсОШ изменений, предусматривающих ее проведение как по общеобразовательным предметам, так и по междисциплинарным направлениям, в том числе в форме творческих и проектных конкурсов, </a:t>
            </a:r>
            <a:r>
              <a:rPr lang="ru-RU" b="1" i="0" u="none" strike="noStrike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с учетом опыта проведения НТО.</a:t>
            </a:r>
          </a:p>
          <a:p>
            <a:br>
              <a:rPr lang="ru-RU" sz="1500" dirty="0">
                <a:latin typeface="Corbel" panose="020B0503020204020204" pitchFamily="34" charset="0"/>
              </a:rPr>
            </a:br>
            <a:endParaRPr lang="ru-RU" sz="1500" dirty="0">
              <a:latin typeface="Corbel" panose="020B05030202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CE37657-40F2-4F09-A044-1E89A41101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352" y="4116058"/>
            <a:ext cx="1446532" cy="21693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115622-FB11-AB2C-E893-99160BEB74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709" y="1691069"/>
            <a:ext cx="1435175" cy="213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167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79;p108">
            <a:extLst>
              <a:ext uri="{FF2B5EF4-FFF2-40B4-BE49-F238E27FC236}">
                <a16:creationId xmlns:a16="http://schemas.microsoft.com/office/drawing/2014/main" id="{1E41CBDA-F972-4CA2-9C2D-597268ABEC0A}"/>
              </a:ext>
            </a:extLst>
          </p:cNvPr>
          <p:cNvSpPr txBox="1"/>
          <p:nvPr/>
        </p:nvSpPr>
        <p:spPr>
          <a:xfrm>
            <a:off x="4934335" y="523253"/>
            <a:ext cx="6552063" cy="792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600"/>
              <a:buFont typeface="Tahoma"/>
              <a:buNone/>
            </a:pPr>
            <a:r>
              <a:rPr lang="ru-RU" sz="2800" b="1" dirty="0">
                <a:solidFill>
                  <a:schemeClr val="accent6"/>
                </a:solidFill>
                <a:latin typeface="Corbel" panose="020B0503020204020204" pitchFamily="34" charset="0"/>
                <a:ea typeface="Tahoma"/>
                <a:cs typeface="Tahoma"/>
              </a:rPr>
              <a:t>Как включиться в Национальную технологическую олимпиаду</a:t>
            </a:r>
            <a:endParaRPr sz="2800" b="1" dirty="0">
              <a:solidFill>
                <a:schemeClr val="accent6"/>
              </a:solidFill>
              <a:latin typeface="Corbel" panose="020B0503020204020204" pitchFamily="34" charset="0"/>
              <a:ea typeface="Tahoma"/>
              <a:cs typeface="Tahom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F210A9-761F-4135-93F5-293B39ED433F}"/>
              </a:ext>
            </a:extLst>
          </p:cNvPr>
          <p:cNvSpPr txBox="1"/>
          <p:nvPr/>
        </p:nvSpPr>
        <p:spPr>
          <a:xfrm>
            <a:off x="5362574" y="1782218"/>
            <a:ext cx="6829425" cy="5037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ru-RU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НТО для школьника: уникальная возможность узнать про новейшие технологии, испытать свои силы в решении комплексных задач и получить льготы при поступлении в ведущие вузы</a:t>
            </a:r>
            <a:endParaRPr lang="ru-RU" dirty="0">
              <a:effectLst/>
              <a:latin typeface="Corbel" panose="020B050302020402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ru-RU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НТО для учителя и наставника: повышение компетенций в сфере современных технологий, интересные и увлекательные мероприятия для ваших учеников</a:t>
            </a:r>
            <a:endParaRPr lang="ru-RU" dirty="0">
              <a:effectLst/>
              <a:latin typeface="Corbel" panose="020B050302020402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ru-RU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НТО для вуза: стать лидером своего профиля и получить признание среди талантливых абитуриентов</a:t>
            </a:r>
            <a:endParaRPr lang="ru-RU" dirty="0">
              <a:effectLst/>
              <a:latin typeface="Corbel" panose="020B050302020402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ru-RU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НТО для компаний: подготовить кадры для стратегических направлений своей деятельности и стать известным среди молодежной аудитории</a:t>
            </a:r>
            <a:endParaRPr lang="ru-RU" dirty="0">
              <a:effectLst/>
              <a:latin typeface="Corbel" panose="020B050302020402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000"/>
              </a:spcAft>
              <a:buBlip>
                <a:blip r:embed="rId2"/>
              </a:buBlip>
            </a:pPr>
            <a:r>
              <a:rPr lang="ru-RU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НТО для регионов: обеспечить популярность и равный доступ        к качественному научно-техническому образованию для всех детей, провести профориентацию школьников на важные для региона инженерно-технические специальности</a:t>
            </a:r>
            <a:endParaRPr lang="ru-RU" dirty="0">
              <a:effectLst/>
              <a:latin typeface="Corbel" panose="020B0503020204020204" pitchFamily="34" charset="0"/>
            </a:endParaRPr>
          </a:p>
        </p:txBody>
      </p:sp>
      <p:pic>
        <p:nvPicPr>
          <p:cNvPr id="6" name="Google Shape;699;p26" descr="E:\WORK\Ассоциация кружков\08_АВГУСТ_Текущие задачи\Основная презентация НОВЫЕ СЛАЙДЫ\Фото в презу\bump-collaboration-colleagues-1068523.jpg">
            <a:extLst>
              <a:ext uri="{FF2B5EF4-FFF2-40B4-BE49-F238E27FC236}">
                <a16:creationId xmlns:a16="http://schemas.microsoft.com/office/drawing/2014/main" id="{A765B8AB-C889-4610-B8AF-192E4B35680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9258" t="-389" r="13818" b="389"/>
          <a:stretch/>
        </p:blipFill>
        <p:spPr>
          <a:xfrm>
            <a:off x="0" y="1794894"/>
            <a:ext cx="5174902" cy="5057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0952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688B85-01DC-F29A-9D2A-CE7AABF40A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3E3B1C-87F5-FE3B-3023-FEEC9911A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528637"/>
            <a:ext cx="12058650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3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688B85-01DC-F29A-9D2A-CE7AABF40A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1CACF7-E409-8A7D-C8F4-E6F573689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750"/>
            <a:ext cx="12130087" cy="555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9286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688B85-01DC-F29A-9D2A-CE7AABF40A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C5296D-9399-45A4-985E-5F182C1FC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4287"/>
            <a:ext cx="12172949" cy="47482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9135DD-F78F-6FDB-77CF-04D32C326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4652963"/>
            <a:ext cx="12172950" cy="220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810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63"/>
          <p:cNvSpPr txBox="1"/>
          <p:nvPr/>
        </p:nvSpPr>
        <p:spPr>
          <a:xfrm>
            <a:off x="6135381" y="911613"/>
            <a:ext cx="6056619" cy="63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ahoma"/>
              <a:buNone/>
            </a:pPr>
            <a:r>
              <a:rPr lang="ru-RU" sz="4000" dirty="0">
                <a:solidFill>
                  <a:srgbClr val="FFFFFF"/>
                </a:solidFill>
                <a:latin typeface="Corbel" panose="020B0503020204020204" pitchFamily="34" charset="0"/>
                <a:ea typeface="Tahoma"/>
                <a:cs typeface="Tahoma"/>
                <a:sym typeface="Tahoma"/>
              </a:rPr>
              <a:t>Домашнее задание</a:t>
            </a:r>
            <a:endParaRPr sz="3200" dirty="0">
              <a:latin typeface="Corbel" panose="020B0503020204020204" pitchFamily="34" charset="0"/>
            </a:endParaRPr>
          </a:p>
        </p:txBody>
      </p:sp>
      <p:sp>
        <p:nvSpPr>
          <p:cNvPr id="1197" name="Google Shape;1197;p63"/>
          <p:cNvSpPr/>
          <p:nvPr/>
        </p:nvSpPr>
        <p:spPr>
          <a:xfrm>
            <a:off x="490537" y="2118300"/>
            <a:ext cx="11210925" cy="13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514350" marR="0" lvl="0" indent="-5143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AutoNum type="arabicPeriod"/>
            </a:pPr>
            <a:r>
              <a:rPr lang="ru-RU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Tahoma"/>
                <a:cs typeface="Tahoma"/>
                <a:sym typeface="Tahoma"/>
              </a:rPr>
              <a:t>Изучить цикл НТО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Tahoma"/>
                <a:cs typeface="Tahoma"/>
                <a:sym typeface="Tahoma"/>
              </a:rPr>
              <a:t>/</a:t>
            </a:r>
            <a:r>
              <a:rPr lang="ru-RU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Tahoma"/>
                <a:cs typeface="Tahoma"/>
                <a:sym typeface="Tahoma"/>
              </a:rPr>
              <a:t> НТО.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Tahoma"/>
                <a:cs typeface="Tahoma"/>
                <a:sym typeface="Tahoma"/>
              </a:rPr>
              <a:t>Junior</a:t>
            </a:r>
            <a:r>
              <a:rPr lang="ru-RU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Tahoma"/>
                <a:cs typeface="Tahoma"/>
                <a:sym typeface="Tahoma"/>
              </a:rPr>
              <a:t>. </a:t>
            </a:r>
          </a:p>
          <a:p>
            <a:pPr marL="514350" indent="-514350">
              <a:buClr>
                <a:srgbClr val="FFFFFF"/>
              </a:buClr>
              <a:buSzPts val="2000"/>
              <a:buFont typeface="Helvetica Neue"/>
              <a:buAutoNum type="arabicPeriod"/>
            </a:pPr>
            <a:r>
              <a:rPr lang="ru-RU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Tahoma"/>
                <a:cs typeface="Tahoma"/>
                <a:sym typeface="Tahoma"/>
              </a:rPr>
              <a:t>Изучить таблицу соответствия  программы кружка и рекомендуемых профилей НТО и сфер НТО.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Tahoma"/>
                <a:cs typeface="Tahoma"/>
                <a:sym typeface="Tahoma"/>
              </a:rPr>
              <a:t>Junior</a:t>
            </a:r>
            <a:r>
              <a:rPr lang="ru-RU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Tahoma"/>
                <a:cs typeface="Tahoma"/>
                <a:sym typeface="Tahoma"/>
              </a:rPr>
              <a:t>.</a:t>
            </a:r>
          </a:p>
          <a:p>
            <a:pPr marL="514350" indent="-514350">
              <a:buClr>
                <a:srgbClr val="FFFFFF"/>
              </a:buClr>
              <a:buSzPts val="2000"/>
              <a:buFont typeface="Helvetica Neue"/>
              <a:buAutoNum type="arabicPeriod"/>
            </a:pPr>
            <a:r>
              <a:rPr lang="ru-RU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Tahoma"/>
                <a:cs typeface="Tahoma"/>
                <a:sym typeface="Tahoma"/>
              </a:rPr>
              <a:t>Изучить страницу профиля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Tahoma"/>
                <a:cs typeface="Tahoma"/>
                <a:sym typeface="Tahoma"/>
              </a:rPr>
              <a:t>/</a:t>
            </a:r>
            <a:r>
              <a:rPr lang="ru-RU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Tahoma"/>
                <a:cs typeface="Tahoma"/>
                <a:sym typeface="Tahoma"/>
              </a:rPr>
              <a:t>сферы на сайте НТО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Tahoma"/>
                <a:cs typeface="Tahoma"/>
                <a:sym typeface="Tahoma"/>
              </a:rPr>
              <a:t>/</a:t>
            </a:r>
            <a:r>
              <a:rPr lang="ru-RU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Tahoma"/>
                <a:cs typeface="Tahoma"/>
                <a:sym typeface="Tahoma"/>
              </a:rPr>
              <a:t>НТО.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Tahoma"/>
                <a:cs typeface="Tahoma"/>
                <a:sym typeface="Tahoma"/>
              </a:rPr>
              <a:t>Junior</a:t>
            </a:r>
            <a:r>
              <a:rPr lang="ru-RU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Tahoma"/>
                <a:cs typeface="Tahoma"/>
                <a:sym typeface="Tahoma"/>
              </a:rPr>
              <a:t>.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  <a:latin typeface="Corbel" panose="020B0503020204020204" pitchFamily="34" charset="0"/>
              <a:ea typeface="Tahoma"/>
              <a:cs typeface="Tahoma"/>
              <a:sym typeface="Tahoma"/>
            </a:endParaRPr>
          </a:p>
          <a:p>
            <a:pPr marL="514350" marR="0" lvl="0" indent="-5143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AutoNum type="arabicPeriod"/>
            </a:pPr>
            <a:r>
              <a:rPr lang="ru-RU" sz="2400" dirty="0">
                <a:solidFill>
                  <a:srgbClr val="F37760"/>
                </a:solidFill>
                <a:latin typeface="Corbel" panose="020B0503020204020204" pitchFamily="34" charset="0"/>
                <a:ea typeface="Tahoma"/>
                <a:cs typeface="Tahoma"/>
                <a:sym typeface="Tahoma"/>
              </a:rPr>
              <a:t>Выбрать профиль(и), на который будет ориентироваться кружок</a:t>
            </a:r>
          </a:p>
          <a:p>
            <a:pPr marL="514350" marR="0" lvl="0" indent="-5143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AutoNum type="arabicPeriod"/>
            </a:pPr>
            <a:r>
              <a:rPr lang="ru-RU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Tahoma"/>
                <a:cs typeface="Tahoma"/>
                <a:sym typeface="Tahoma"/>
              </a:rPr>
              <a:t>Изучить сайт Урок НТО.</a:t>
            </a:r>
          </a:p>
          <a:p>
            <a:pPr marL="514350" marR="0" lvl="0" indent="-5143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AutoNum type="arabicPeriod"/>
            </a:pPr>
            <a:r>
              <a:rPr lang="ru-RU" sz="2400" dirty="0">
                <a:solidFill>
                  <a:srgbClr val="F37760"/>
                </a:solidFill>
                <a:latin typeface="Corbel" panose="020B0503020204020204" pitchFamily="34" charset="0"/>
                <a:ea typeface="Tahoma"/>
                <a:cs typeface="Tahoma"/>
                <a:sym typeface="Tahoma"/>
              </a:rPr>
              <a:t>Выбрать урок</a:t>
            </a:r>
            <a:r>
              <a:rPr lang="en-US" sz="2400" dirty="0">
                <a:solidFill>
                  <a:srgbClr val="F37760"/>
                </a:solidFill>
                <a:latin typeface="Corbel" panose="020B0503020204020204" pitchFamily="34" charset="0"/>
                <a:ea typeface="Tahoma"/>
                <a:cs typeface="Tahoma"/>
                <a:sym typeface="Tahoma"/>
              </a:rPr>
              <a:t>(</a:t>
            </a:r>
            <a:r>
              <a:rPr lang="ru-RU" sz="2400" dirty="0">
                <a:solidFill>
                  <a:srgbClr val="F37760"/>
                </a:solidFill>
                <a:latin typeface="Corbel" panose="020B0503020204020204" pitchFamily="34" charset="0"/>
                <a:ea typeface="Tahoma"/>
                <a:cs typeface="Tahoma"/>
                <a:sym typeface="Tahoma"/>
              </a:rPr>
              <a:t>и</a:t>
            </a:r>
            <a:r>
              <a:rPr lang="en-US" sz="2400" dirty="0">
                <a:solidFill>
                  <a:srgbClr val="F37760"/>
                </a:solidFill>
                <a:latin typeface="Corbel" panose="020B0503020204020204" pitchFamily="34" charset="0"/>
                <a:ea typeface="Tahoma"/>
                <a:cs typeface="Tahoma"/>
                <a:sym typeface="Tahoma"/>
              </a:rPr>
              <a:t>)</a:t>
            </a:r>
            <a:r>
              <a:rPr lang="ru-RU" sz="2400" dirty="0">
                <a:solidFill>
                  <a:srgbClr val="F37760"/>
                </a:solidFill>
                <a:latin typeface="Corbel" panose="020B0503020204020204" pitchFamily="34" charset="0"/>
                <a:ea typeface="Tahoma"/>
                <a:cs typeface="Tahoma"/>
                <a:sym typeface="Tahoma"/>
              </a:rPr>
              <a:t>. </a:t>
            </a:r>
          </a:p>
          <a:p>
            <a:pPr marL="514350" marR="0" lvl="0" indent="-5143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AutoNum type="arabicPeriod"/>
            </a:pPr>
            <a:r>
              <a:rPr lang="ru-RU" sz="2400" dirty="0">
                <a:solidFill>
                  <a:srgbClr val="F37760"/>
                </a:solidFill>
                <a:latin typeface="Corbel" panose="020B0503020204020204" pitchFamily="34" charset="0"/>
                <a:ea typeface="Tahoma"/>
                <a:cs typeface="Tahoma"/>
                <a:sym typeface="Tahoma"/>
              </a:rPr>
              <a:t>Составить план-конспект вовлечения кружковцев в НТО</a:t>
            </a:r>
          </a:p>
          <a:p>
            <a:pPr marL="971550" lvl="1" indent="-514350">
              <a:buClr>
                <a:srgbClr val="FFFFFF"/>
              </a:buClr>
              <a:buSzPts val="20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F37760"/>
                </a:solidFill>
                <a:latin typeface="Corbel" panose="020B0503020204020204" pitchFamily="34" charset="0"/>
                <a:ea typeface="Tahoma"/>
                <a:cs typeface="Tahoma"/>
                <a:sym typeface="Tahoma"/>
              </a:rPr>
              <a:t>Название профиля, ссылка</a:t>
            </a:r>
          </a:p>
          <a:p>
            <a:pPr marL="971550" lvl="1" indent="-514350">
              <a:buClr>
                <a:srgbClr val="FFFFFF"/>
              </a:buClr>
              <a:buSzPts val="20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F37760"/>
                </a:solidFill>
                <a:latin typeface="Corbel" panose="020B0503020204020204" pitchFamily="34" charset="0"/>
                <a:ea typeface="Tahoma"/>
                <a:cs typeface="Tahoma"/>
                <a:sym typeface="Tahoma"/>
              </a:rPr>
              <a:t>Компетенции участников</a:t>
            </a:r>
          </a:p>
          <a:p>
            <a:pPr marL="971550" lvl="1" indent="-514350">
              <a:buClr>
                <a:srgbClr val="FFFFFF"/>
              </a:buClr>
              <a:buSzPts val="20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F37760"/>
                </a:solidFill>
                <a:latin typeface="Corbel" panose="020B0503020204020204" pitchFamily="34" charset="0"/>
                <a:ea typeface="Tahoma"/>
                <a:cs typeface="Tahoma"/>
                <a:sym typeface="Tahoma"/>
              </a:rPr>
              <a:t>Ресурсы и материалы</a:t>
            </a:r>
            <a:r>
              <a:rPr lang="en-US" sz="2000" dirty="0">
                <a:solidFill>
                  <a:srgbClr val="F37760"/>
                </a:solidFill>
                <a:latin typeface="Corbel" panose="020B0503020204020204" pitchFamily="34" charset="0"/>
                <a:ea typeface="Tahoma"/>
                <a:cs typeface="Tahoma"/>
                <a:sym typeface="Tahoma"/>
              </a:rPr>
              <a:t> </a:t>
            </a:r>
            <a:r>
              <a:rPr lang="ru-RU" sz="2000" dirty="0">
                <a:solidFill>
                  <a:srgbClr val="F37760"/>
                </a:solidFill>
                <a:latin typeface="Corbel" panose="020B0503020204020204" pitchFamily="34" charset="0"/>
                <a:ea typeface="Tahoma"/>
                <a:cs typeface="Tahoma"/>
                <a:sym typeface="Tahoma"/>
              </a:rPr>
              <a:t>для подготовки</a:t>
            </a:r>
          </a:p>
          <a:p>
            <a:pPr marL="971550" lvl="1" indent="-514350">
              <a:buClr>
                <a:srgbClr val="FFFFFF"/>
              </a:buClr>
              <a:buSzPts val="20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F37760"/>
                </a:solidFill>
                <a:latin typeface="Corbel" panose="020B0503020204020204" pitchFamily="34" charset="0"/>
                <a:ea typeface="Tahoma"/>
                <a:cs typeface="Tahoma"/>
                <a:sym typeface="Tahoma"/>
              </a:rPr>
              <a:t>Урок(и) НТО</a:t>
            </a:r>
          </a:p>
          <a:p>
            <a:pPr marL="971550" lvl="1" indent="-514350">
              <a:buClr>
                <a:srgbClr val="FFFFFF"/>
              </a:buClr>
              <a:buSzPts val="20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F37760"/>
                </a:solidFill>
                <a:latin typeface="Corbel" panose="020B0503020204020204" pitchFamily="34" charset="0"/>
                <a:ea typeface="Tahoma"/>
                <a:cs typeface="Tahoma"/>
                <a:sym typeface="Tahoma"/>
              </a:rPr>
              <a:t>Основные даты проведения этапов НТО</a:t>
            </a:r>
            <a:r>
              <a:rPr lang="en-US" sz="2000" dirty="0">
                <a:solidFill>
                  <a:srgbClr val="F37760"/>
                </a:solidFill>
                <a:latin typeface="Corbel" panose="020B0503020204020204" pitchFamily="34" charset="0"/>
                <a:ea typeface="Tahoma"/>
                <a:cs typeface="Tahoma"/>
                <a:sym typeface="Tahoma"/>
              </a:rPr>
              <a:t>/</a:t>
            </a:r>
            <a:r>
              <a:rPr lang="ru-RU" sz="2000" dirty="0">
                <a:solidFill>
                  <a:srgbClr val="F37760"/>
                </a:solidFill>
                <a:latin typeface="Corbel" panose="020B0503020204020204" pitchFamily="34" charset="0"/>
                <a:ea typeface="Tahoma"/>
                <a:cs typeface="Tahoma"/>
                <a:sym typeface="Tahoma"/>
              </a:rPr>
              <a:t>НТО.</a:t>
            </a:r>
            <a:r>
              <a:rPr lang="en-US" sz="2000" dirty="0">
                <a:solidFill>
                  <a:srgbClr val="F37760"/>
                </a:solidFill>
                <a:latin typeface="Corbel" panose="020B0503020204020204" pitchFamily="34" charset="0"/>
                <a:ea typeface="Tahoma"/>
                <a:cs typeface="Tahoma"/>
                <a:sym typeface="Tahoma"/>
              </a:rPr>
              <a:t>Junior</a:t>
            </a:r>
            <a:endParaRPr lang="ru-RU" sz="2000" dirty="0">
              <a:solidFill>
                <a:srgbClr val="F37760"/>
              </a:solidFill>
              <a:latin typeface="Corbel" panose="020B0503020204020204" pitchFamily="34" charset="0"/>
              <a:ea typeface="Tahoma"/>
              <a:cs typeface="Tahoma"/>
              <a:sym typeface="Tahoma"/>
            </a:endParaRPr>
          </a:p>
          <a:p>
            <a:pPr marL="514350" marR="0" lvl="0" indent="-5143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AutoNum type="arabicPeriod"/>
            </a:pPr>
            <a:endParaRPr lang="ru-RU" sz="2800" dirty="0">
              <a:solidFill>
                <a:srgbClr val="F37760"/>
              </a:solidFill>
              <a:latin typeface="Corbel" panose="020B0503020204020204" pitchFamily="34" charset="0"/>
              <a:ea typeface="Tahoma"/>
              <a:cs typeface="Tahoma"/>
              <a:sym typeface="Tahoma"/>
            </a:endParaRPr>
          </a:p>
          <a:p>
            <a:pPr marL="514350" marR="0" lvl="0" indent="-5143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AutoNum type="arabicPeriod"/>
            </a:pPr>
            <a:endParaRPr sz="2800" dirty="0">
              <a:solidFill>
                <a:schemeClr val="accent4">
                  <a:lumMod val="60000"/>
                  <a:lumOff val="40000"/>
                </a:schemeClr>
              </a:solidFill>
              <a:latin typeface="Corbel" panose="020B0503020204020204" pitchFamily="34" charset="0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33409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63"/>
          <p:cNvSpPr txBox="1">
            <a:spLocks noGrp="1"/>
          </p:cNvSpPr>
          <p:nvPr>
            <p:ph type="ctrTitle"/>
          </p:nvPr>
        </p:nvSpPr>
        <p:spPr>
          <a:xfrm>
            <a:off x="4196791" y="5145302"/>
            <a:ext cx="3546164" cy="63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Tahoma"/>
              <a:buNone/>
            </a:pPr>
            <a:r>
              <a:rPr lang="ru-RU" sz="2000" dirty="0">
                <a:solidFill>
                  <a:srgbClr val="FFFFFF"/>
                </a:solidFill>
                <a:latin typeface="Corbel" panose="020B0503020204020204" pitchFamily="34" charset="0"/>
              </a:rPr>
              <a:t>ВКонтакте: </a:t>
            </a:r>
            <a:r>
              <a:rPr lang="ru-RU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rbel" panose="020B0503020204020204" pitchFamily="34" charset="0"/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vk.com/nticontest</a:t>
            </a:r>
            <a:br>
              <a:rPr lang="ru-RU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rbel" panose="020B0503020204020204" pitchFamily="34" charset="0"/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pt-BR" sz="2000" dirty="0">
                <a:solidFill>
                  <a:srgbClr val="FFFFFF"/>
                </a:solidFill>
                <a:latin typeface="Corbel" panose="020B0503020204020204" pitchFamily="34" charset="0"/>
              </a:rPr>
              <a:t>Telegram: </a:t>
            </a:r>
            <a:r>
              <a:rPr lang="pt-BR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rbel" panose="020B0503020204020204" pitchFamily="34" charset="0"/>
                <a:hlinkClick r:id="rId4" tooltip="https://t.me/nto_olympiad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t.me/nto_olympiada</a:t>
            </a:r>
            <a:r>
              <a:rPr lang="pt-BR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rbel" panose="020B0503020204020204" pitchFamily="34" charset="0"/>
              </a:rPr>
              <a:t>  </a:t>
            </a:r>
            <a:r>
              <a:rPr lang="ru-RU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rbel" panose="020B0503020204020204" pitchFamily="34" charset="0"/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ru-RU" sz="2000" b="1" dirty="0">
              <a:solidFill>
                <a:schemeClr val="accent4">
                  <a:lumMod val="60000"/>
                  <a:lumOff val="4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196" name="Google Shape;1196;p63"/>
          <p:cNvSpPr txBox="1"/>
          <p:nvPr/>
        </p:nvSpPr>
        <p:spPr>
          <a:xfrm>
            <a:off x="2941564" y="1863202"/>
            <a:ext cx="6056619" cy="1339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ahoma"/>
              <a:buNone/>
            </a:pPr>
            <a:r>
              <a:rPr lang="ru-RU" sz="2400" dirty="0">
                <a:solidFill>
                  <a:srgbClr val="FFFFFF"/>
                </a:solidFill>
                <a:latin typeface="Corbel" panose="020B0503020204020204" pitchFamily="34" charset="0"/>
                <a:ea typeface="Tahoma"/>
                <a:cs typeface="Tahoma"/>
                <a:sym typeface="Tahoma"/>
              </a:rPr>
              <a:t>ПОРТАЛ </a:t>
            </a:r>
            <a:endParaRPr sz="2400" dirty="0">
              <a:solidFill>
                <a:srgbClr val="FFFFFF"/>
              </a:solidFill>
              <a:latin typeface="Corbel" panose="020B0503020204020204" pitchFamily="34" charset="0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ahoma"/>
              <a:buNone/>
            </a:pPr>
            <a:r>
              <a:rPr lang="ru-RU" sz="2400" dirty="0">
                <a:solidFill>
                  <a:srgbClr val="FFFFFF"/>
                </a:solidFill>
                <a:latin typeface="Corbel" panose="020B0503020204020204" pitchFamily="34" charset="0"/>
                <a:ea typeface="Tahoma"/>
                <a:cs typeface="Tahoma"/>
                <a:sym typeface="Tahoma"/>
              </a:rPr>
              <a:t>НТО:</a:t>
            </a:r>
            <a:endParaRPr dirty="0">
              <a:latin typeface="Corbel" panose="020B0503020204020204" pitchFamily="34" charset="0"/>
            </a:endParaRPr>
          </a:p>
          <a:p>
            <a:pPr marL="0" marR="0" lvl="0" indent="0" algn="ctr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03ABDD"/>
              </a:buClr>
              <a:buSzPts val="2400"/>
              <a:buFont typeface="Tahoma"/>
              <a:buNone/>
            </a:pPr>
            <a:r>
              <a:rPr lang="ru-RU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Tahoma"/>
                <a:cs typeface="Tahoma"/>
                <a:sym typeface="Tahom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WWW.NTCONTEST.RU</a:t>
            </a:r>
            <a:endParaRPr sz="2400" b="1" dirty="0">
              <a:solidFill>
                <a:schemeClr val="accent4">
                  <a:lumMod val="60000"/>
                  <a:lumOff val="40000"/>
                </a:schemeClr>
              </a:solidFill>
              <a:latin typeface="Corbel" panose="020B0503020204020204" pitchFamily="34" charset="0"/>
              <a:ea typeface="Tahoma"/>
              <a:cs typeface="Tahoma"/>
              <a:sym typeface="Tahoma"/>
            </a:endParaRPr>
          </a:p>
        </p:txBody>
      </p:sp>
      <p:sp>
        <p:nvSpPr>
          <p:cNvPr id="1197" name="Google Shape;1197;p63"/>
          <p:cNvSpPr/>
          <p:nvPr/>
        </p:nvSpPr>
        <p:spPr>
          <a:xfrm>
            <a:off x="2667873" y="3765161"/>
            <a:ext cx="6604000" cy="13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rPr lang="ru-RU" sz="2000" dirty="0">
                <a:solidFill>
                  <a:srgbClr val="FFFFFF"/>
                </a:solidFill>
                <a:latin typeface="Corbel" panose="020B0503020204020204" pitchFamily="34" charset="0"/>
                <a:ea typeface="Tahoma"/>
                <a:cs typeface="Tahoma"/>
                <a:sym typeface="Tahoma"/>
              </a:rPr>
              <a:t>По всем вопросам вы можете обращаться по адресу: </a:t>
            </a:r>
            <a:endParaRPr sz="2000" dirty="0">
              <a:solidFill>
                <a:srgbClr val="000000"/>
              </a:solidFill>
              <a:latin typeface="Corbel" panose="020B0503020204020204" pitchFamily="34" charset="0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endParaRPr sz="2000" dirty="0">
              <a:solidFill>
                <a:srgbClr val="FFFFFF"/>
              </a:solidFill>
              <a:latin typeface="Corbel" panose="020B0503020204020204" pitchFamily="34" charset="0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</a:pPr>
            <a:r>
              <a:rPr lang="ru-RU" sz="2800" b="1" baseline="30000" dirty="0">
                <a:solidFill>
                  <a:schemeClr val="accent4">
                    <a:lumMod val="60000"/>
                    <a:lumOff val="40000"/>
                  </a:schemeClr>
                </a:solidFill>
                <a:latin typeface="Corbel" panose="020B0503020204020204" pitchFamily="34" charset="0"/>
                <a:ea typeface="Tahoma"/>
                <a:cs typeface="Tahoma"/>
                <a:sym typeface="Tahom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INFO@NTCONTEST.RU</a:t>
            </a:r>
            <a:endParaRPr sz="2800" dirty="0">
              <a:solidFill>
                <a:schemeClr val="accent4">
                  <a:lumMod val="60000"/>
                  <a:lumOff val="40000"/>
                </a:schemeClr>
              </a:solidFill>
              <a:latin typeface="Corbel" panose="020B0503020204020204" pitchFamily="34" charset="0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4781551" y="1575626"/>
            <a:ext cx="7410449" cy="90965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altLang="ru-RU" sz="2800" dirty="0">
                <a:solidFill>
                  <a:schemeClr val="bg1"/>
                </a:solidFill>
              </a:rPr>
              <a:t>Национальная технологическая олимпиада</a:t>
            </a:r>
            <a:br>
              <a:rPr lang="ru-RU" altLang="ru-RU" sz="3000" dirty="0">
                <a:solidFill>
                  <a:schemeClr val="bg1"/>
                </a:solidFill>
              </a:rPr>
            </a:br>
            <a:r>
              <a:rPr lang="ru-RU" altLang="ru-RU" sz="3000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ntcontest.ru</a:t>
            </a:r>
            <a:endParaRPr lang="ru-RU" altLang="ru-RU" sz="3000" dirty="0">
              <a:solidFill>
                <a:schemeClr val="bg1"/>
              </a:solidFill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781551" y="2800351"/>
            <a:ext cx="6657974" cy="3235223"/>
          </a:xfrm>
        </p:spPr>
        <p:txBody>
          <a:bodyPr/>
          <a:lstStyle/>
          <a:p>
            <a:pPr marL="12700" indent="0">
              <a:lnSpc>
                <a:spcPts val="1575"/>
              </a:lnSpc>
              <a:buNone/>
            </a:pPr>
            <a:r>
              <a:rPr lang="ru-RU" altLang="ru-RU" sz="2000" dirty="0">
                <a:solidFill>
                  <a:schemeClr val="bg1"/>
                </a:solidFill>
              </a:rPr>
              <a:t>Многопрофильная командная инженерная олимпиада для школьников 8-11 классов:</a:t>
            </a:r>
          </a:p>
          <a:p>
            <a:pPr marL="295275" indent="-285750">
              <a:lnSpc>
                <a:spcPts val="1575"/>
              </a:lnSpc>
              <a:buBlip>
                <a:blip r:embed="rId4"/>
              </a:buBlip>
            </a:pPr>
            <a:r>
              <a:rPr lang="ru-RU" altLang="ru-RU" sz="2000" dirty="0">
                <a:solidFill>
                  <a:schemeClr val="bg1"/>
                </a:solidFill>
              </a:rPr>
              <a:t>Всероссийский охват</a:t>
            </a:r>
          </a:p>
          <a:p>
            <a:pPr marL="295275" indent="-285750">
              <a:lnSpc>
                <a:spcPts val="1575"/>
              </a:lnSpc>
              <a:buBlip>
                <a:blip r:embed="rId4"/>
              </a:buBlip>
            </a:pPr>
            <a:r>
              <a:rPr lang="ru-RU" altLang="ru-RU" sz="2000" dirty="0">
                <a:solidFill>
                  <a:schemeClr val="bg1"/>
                </a:solidFill>
              </a:rPr>
              <a:t>Кейсы и технологические задачи</a:t>
            </a:r>
          </a:p>
          <a:p>
            <a:pPr marL="295275" indent="-285750">
              <a:lnSpc>
                <a:spcPts val="1575"/>
              </a:lnSpc>
              <a:buBlip>
                <a:blip r:embed="rId4"/>
              </a:buBlip>
            </a:pPr>
            <a:r>
              <a:rPr lang="ru-RU" altLang="ru-RU" sz="2000" dirty="0">
                <a:solidFill>
                  <a:schemeClr val="bg1"/>
                </a:solidFill>
              </a:rPr>
              <a:t>Бонус к поступлению в вузы </a:t>
            </a:r>
            <a:r>
              <a:rPr lang="en-US" altLang="ru-RU" sz="2000" dirty="0">
                <a:solidFill>
                  <a:schemeClr val="bg1"/>
                </a:solidFill>
              </a:rPr>
              <a:t> </a:t>
            </a:r>
            <a:r>
              <a:rPr lang="ru-RU" altLang="ru-RU" sz="2000" dirty="0">
                <a:solidFill>
                  <a:schemeClr val="bg1"/>
                </a:solidFill>
              </a:rPr>
              <a:t>(100 баллов ЕГЭ</a:t>
            </a:r>
            <a:r>
              <a:rPr lang="en-US" altLang="ru-RU" sz="2000" dirty="0">
                <a:solidFill>
                  <a:schemeClr val="bg1"/>
                </a:solidFill>
              </a:rPr>
              <a:t> </a:t>
            </a:r>
            <a:r>
              <a:rPr lang="ru-RU" altLang="ru-RU" sz="2000" dirty="0">
                <a:solidFill>
                  <a:schemeClr val="bg1"/>
                </a:solidFill>
              </a:rPr>
              <a:t>или поступление БВИ)</a:t>
            </a:r>
          </a:p>
          <a:p>
            <a:pPr marL="295275">
              <a:lnSpc>
                <a:spcPts val="1575"/>
              </a:lnSpc>
            </a:pPr>
            <a:r>
              <a:rPr lang="ru-RU" sz="2000" dirty="0">
                <a:solidFill>
                  <a:schemeClr val="bg1"/>
                </a:solidFill>
              </a:rPr>
              <a:t>Задачи от ведущих технологических компаний</a:t>
            </a:r>
          </a:p>
          <a:p>
            <a:pPr marL="295275" indent="-285750">
              <a:lnSpc>
                <a:spcPts val="1575"/>
              </a:lnSpc>
              <a:buBlip>
                <a:blip r:embed="rId4"/>
              </a:buBlip>
            </a:pPr>
            <a:r>
              <a:rPr lang="ru-RU" sz="2000" dirty="0">
                <a:solidFill>
                  <a:schemeClr val="bg1"/>
                </a:solidFill>
              </a:rPr>
              <a:t>Возможность прохождения стажировок с перспективой трудоустройства </a:t>
            </a:r>
            <a:endParaRPr lang="ru-RU" altLang="ru-RU" sz="2000" dirty="0">
              <a:solidFill>
                <a:schemeClr val="bg1"/>
              </a:solidFill>
            </a:endParaRPr>
          </a:p>
          <a:p>
            <a:endParaRPr lang="ru-RU" sz="1400" dirty="0"/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58828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79;p108">
            <a:extLst>
              <a:ext uri="{FF2B5EF4-FFF2-40B4-BE49-F238E27FC236}">
                <a16:creationId xmlns:a16="http://schemas.microsoft.com/office/drawing/2014/main" id="{7F1E9AC6-AE37-4221-9590-96EA986E4152}"/>
              </a:ext>
            </a:extLst>
          </p:cNvPr>
          <p:cNvSpPr txBox="1"/>
          <p:nvPr/>
        </p:nvSpPr>
        <p:spPr>
          <a:xfrm>
            <a:off x="3702158" y="402738"/>
            <a:ext cx="7800790" cy="792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/>
          <a:p>
            <a:pPr algn="r">
              <a:lnSpc>
                <a:spcPct val="90000"/>
              </a:lnSpc>
              <a:buClr>
                <a:srgbClr val="1E4E79"/>
              </a:buClr>
              <a:buSzPts val="2600"/>
            </a:pPr>
            <a:r>
              <a:rPr lang="ru-RU" sz="2800" b="1" dirty="0">
                <a:solidFill>
                  <a:schemeClr val="accent6"/>
                </a:solidFill>
                <a:latin typeface="Corbel" panose="020B0503020204020204" pitchFamily="34" charset="0"/>
                <a:ea typeface="Tahoma"/>
                <a:cs typeface="Tahoma"/>
              </a:rPr>
              <a:t>Как попасть</a:t>
            </a:r>
            <a:r>
              <a:rPr lang="en-US" sz="2800" b="1" dirty="0">
                <a:solidFill>
                  <a:schemeClr val="accent6"/>
                </a:solidFill>
                <a:latin typeface="Corbel" panose="020B0503020204020204" pitchFamily="34" charset="0"/>
                <a:ea typeface="Tahoma"/>
                <a:cs typeface="Tahoma"/>
              </a:rPr>
              <a:t> </a:t>
            </a:r>
            <a:r>
              <a:rPr lang="ru-RU" sz="2800" b="1" dirty="0">
                <a:solidFill>
                  <a:schemeClr val="accent6"/>
                </a:solidFill>
                <a:latin typeface="Corbel" panose="020B0503020204020204" pitchFamily="34" charset="0"/>
                <a:ea typeface="Tahoma"/>
                <a:cs typeface="Tahoma"/>
              </a:rPr>
              <a:t>в технологическую элиту страны,</a:t>
            </a:r>
            <a:r>
              <a:rPr lang="en-US" sz="2800" b="1" dirty="0">
                <a:solidFill>
                  <a:schemeClr val="accent6"/>
                </a:solidFill>
                <a:latin typeface="Corbel" panose="020B0503020204020204" pitchFamily="34" charset="0"/>
                <a:ea typeface="Tahoma"/>
                <a:cs typeface="Tahoma"/>
              </a:rPr>
              <a:t> </a:t>
            </a:r>
            <a:r>
              <a:rPr lang="ru-RU" sz="2800" b="1" dirty="0">
                <a:solidFill>
                  <a:schemeClr val="accent6"/>
                </a:solidFill>
                <a:latin typeface="Corbel" panose="020B0503020204020204" pitchFamily="34" charset="0"/>
                <a:ea typeface="Tahoma"/>
                <a:cs typeface="Tahoma"/>
              </a:rPr>
              <a:t>если ты школьник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1D4C4D-8E2E-A48F-EC9D-D05D070B64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2683"/>
            <a:ext cx="12192000" cy="526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25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79;p108">
            <a:extLst>
              <a:ext uri="{FF2B5EF4-FFF2-40B4-BE49-F238E27FC236}">
                <a16:creationId xmlns:a16="http://schemas.microsoft.com/office/drawing/2014/main" id="{8190C87A-C876-4805-8D91-4713786B8D6B}"/>
              </a:ext>
            </a:extLst>
          </p:cNvPr>
          <p:cNvSpPr txBox="1"/>
          <p:nvPr/>
        </p:nvSpPr>
        <p:spPr>
          <a:xfrm>
            <a:off x="3472544" y="741841"/>
            <a:ext cx="8019078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600"/>
              <a:buFont typeface="Tahoma"/>
              <a:buNone/>
            </a:pPr>
            <a:r>
              <a:rPr lang="ru-RU" sz="2800" b="1" dirty="0">
                <a:latin typeface="Corbel" panose="020B0503020204020204" pitchFamily="34" charset="0"/>
                <a:ea typeface="Tahoma"/>
                <a:cs typeface="Tahoma"/>
              </a:rPr>
              <a:t>Технологические вызовы на финалах НТО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3F6283-0FFD-C654-DA61-FB25F23E41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1246"/>
            <a:ext cx="12192000" cy="555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97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79;p108">
            <a:extLst>
              <a:ext uri="{FF2B5EF4-FFF2-40B4-BE49-F238E27FC236}">
                <a16:creationId xmlns:a16="http://schemas.microsoft.com/office/drawing/2014/main" id="{8190C87A-C876-4805-8D91-4713786B8D6B}"/>
              </a:ext>
            </a:extLst>
          </p:cNvPr>
          <p:cNvSpPr txBox="1"/>
          <p:nvPr/>
        </p:nvSpPr>
        <p:spPr>
          <a:xfrm>
            <a:off x="4957089" y="840975"/>
            <a:ext cx="6552063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600"/>
              <a:buFont typeface="Tahoma"/>
              <a:buNone/>
            </a:pPr>
            <a:r>
              <a:rPr lang="ru-RU" sz="2800" b="1" dirty="0">
                <a:solidFill>
                  <a:schemeClr val="accent6"/>
                </a:solidFill>
                <a:latin typeface="Corbel" panose="020B0503020204020204" pitchFamily="34" charset="0"/>
                <a:ea typeface="Tahoma"/>
                <a:cs typeface="Tahoma"/>
              </a:rPr>
              <a:t>Профили НТО в цикле 2023-2024</a:t>
            </a:r>
            <a:endParaRPr sz="2800" b="1" dirty="0">
              <a:solidFill>
                <a:schemeClr val="accent6"/>
              </a:solidFill>
              <a:latin typeface="Corbel" panose="020B0503020204020204" pitchFamily="34" charset="0"/>
              <a:ea typeface="Tahoma"/>
              <a:cs typeface="Tahoma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15B97F7-18B4-4E02-A197-51960C4245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1543090"/>
              </p:ext>
            </p:extLst>
          </p:nvPr>
        </p:nvGraphicFramePr>
        <p:xfrm>
          <a:off x="0" y="1402281"/>
          <a:ext cx="3884579" cy="5149637"/>
        </p:xfrm>
        <a:graphic>
          <a:graphicData uri="http://schemas.openxmlformats.org/drawingml/2006/table">
            <a:tbl>
              <a:tblPr/>
              <a:tblGrid>
                <a:gridCol w="2865120">
                  <a:extLst>
                    <a:ext uri="{9D8B030D-6E8A-4147-A177-3AD203B41FA5}">
                      <a16:colId xmlns:a16="http://schemas.microsoft.com/office/drawing/2014/main" val="3632153172"/>
                    </a:ext>
                  </a:extLst>
                </a:gridCol>
                <a:gridCol w="1019459">
                  <a:extLst>
                    <a:ext uri="{9D8B030D-6E8A-4147-A177-3AD203B41FA5}">
                      <a16:colId xmlns:a16="http://schemas.microsoft.com/office/drawing/2014/main" val="545653511"/>
                    </a:ext>
                  </a:extLst>
                </a:gridCol>
              </a:tblGrid>
              <a:tr h="60211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Профиль НТО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Уровень</a:t>
                      </a:r>
                    </a:p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РСОШ</a:t>
                      </a:r>
                    </a:p>
                  </a:txBody>
                  <a:tcPr marL="12005" marR="12005" marT="12005" marB="12005" anchor="ctr">
                    <a:lnL w="947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542845"/>
                  </a:ext>
                </a:extLst>
              </a:tr>
              <a:tr h="249447">
                <a:tc>
                  <a:txBody>
                    <a:bodyPr/>
                    <a:lstStyle/>
                    <a:p>
                      <a:pPr marL="457200" lvl="1" indent="0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Автоматизация бизнес-процессов</a:t>
                      </a:r>
                      <a:endParaRPr lang="ru-RU" sz="12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II</a:t>
                      </a:r>
                      <a:endParaRPr lang="en-US" sz="14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3748137"/>
                  </a:ext>
                </a:extLst>
              </a:tr>
              <a:tr h="249447">
                <a:tc>
                  <a:txBody>
                    <a:bodyPr/>
                    <a:lstStyle/>
                    <a:p>
                      <a:pPr marL="457200" lvl="1" indent="0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Автономные транспортные системы</a:t>
                      </a:r>
                      <a:endParaRPr lang="ru-RU" sz="12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III</a:t>
                      </a:r>
                      <a:endParaRPr lang="en-US" sz="14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5442734"/>
                  </a:ext>
                </a:extLst>
              </a:tr>
              <a:tr h="400199">
                <a:tc>
                  <a:txBody>
                    <a:bodyPr/>
                    <a:lstStyle/>
                    <a:p>
                      <a:pPr marL="457200" lvl="1" indent="0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Анализ космических снимков и геопространственных данных</a:t>
                      </a:r>
                      <a:endParaRPr lang="ru-RU" sz="12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III</a:t>
                      </a:r>
                      <a:endParaRPr lang="en-US" sz="14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5746959"/>
                  </a:ext>
                </a:extLst>
              </a:tr>
              <a:tr h="249447">
                <a:tc>
                  <a:txBody>
                    <a:bodyPr/>
                    <a:lstStyle/>
                    <a:p>
                      <a:pPr marL="457200" lvl="1" indent="0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Аэрокосмические системы</a:t>
                      </a:r>
                      <a:endParaRPr lang="ru-RU" sz="12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III</a:t>
                      </a:r>
                      <a:endParaRPr lang="en-US" sz="14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26984950"/>
                  </a:ext>
                </a:extLst>
              </a:tr>
              <a:tr h="400199">
                <a:tc>
                  <a:txBody>
                    <a:bodyPr/>
                    <a:lstStyle/>
                    <a:p>
                      <a:pPr marL="457200" lvl="1" indent="0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Беспилотные авиационные системы</a:t>
                      </a:r>
                      <a:endParaRPr lang="ru-RU" sz="12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II</a:t>
                      </a:r>
                      <a:endParaRPr lang="en-US" sz="14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40339449"/>
                  </a:ext>
                </a:extLst>
              </a:tr>
              <a:tr h="400199">
                <a:tc>
                  <a:txBody>
                    <a:bodyPr/>
                    <a:lstStyle/>
                    <a:p>
                      <a:pPr marL="457200" lvl="1" indent="0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Большие данные и машинное обучение</a:t>
                      </a:r>
                      <a:endParaRPr lang="ru-RU" sz="12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II</a:t>
                      </a:r>
                      <a:endParaRPr lang="en-US" sz="14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7367633"/>
                  </a:ext>
                </a:extLst>
              </a:tr>
              <a:tr h="400199">
                <a:tc>
                  <a:txBody>
                    <a:bodyPr/>
                    <a:lstStyle/>
                    <a:p>
                      <a:pPr marL="457200" lvl="1" indent="0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Водные робототехнические системы</a:t>
                      </a:r>
                      <a:endParaRPr lang="ru-RU" sz="12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II</a:t>
                      </a:r>
                      <a:endParaRPr lang="en-US" sz="14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96453399"/>
                  </a:ext>
                </a:extLst>
              </a:tr>
              <a:tr h="249447">
                <a:tc>
                  <a:txBody>
                    <a:bodyPr/>
                    <a:lstStyle/>
                    <a:p>
                      <a:pPr marL="457200" lvl="1" indent="0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Геномное редактирование</a:t>
                      </a:r>
                      <a:endParaRPr lang="ru-RU" sz="12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III</a:t>
                      </a:r>
                      <a:endParaRPr lang="en-US" sz="14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9131927"/>
                  </a:ext>
                </a:extLst>
              </a:tr>
              <a:tr h="400199">
                <a:tc>
                  <a:txBody>
                    <a:bodyPr/>
                    <a:lstStyle/>
                    <a:p>
                      <a:pPr marL="457200" lvl="1" indent="0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Инженерные биологические системы. Агробиотехнологии</a:t>
                      </a:r>
                      <a:endParaRPr lang="ru-RU" sz="12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II</a:t>
                      </a:r>
                      <a:endParaRPr lang="en-US" sz="14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9434688"/>
                  </a:ext>
                </a:extLst>
              </a:tr>
              <a:tr h="400199">
                <a:tc>
                  <a:txBody>
                    <a:bodyPr/>
                    <a:lstStyle/>
                    <a:p>
                      <a:pPr marL="457200" lvl="1" indent="0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Интеллектуальные робототехнические системы</a:t>
                      </a:r>
                      <a:endParaRPr lang="ru-RU" sz="12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II</a:t>
                      </a:r>
                      <a:endParaRPr lang="en-US" sz="14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14794737"/>
                  </a:ext>
                </a:extLst>
              </a:tr>
              <a:tr h="400199">
                <a:tc>
                  <a:txBody>
                    <a:bodyPr/>
                    <a:lstStyle/>
                    <a:p>
                      <a:pPr marL="457200" lvl="1" indent="0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Интеллектуальные энергетические системы</a:t>
                      </a:r>
                      <a:endParaRPr lang="ru-RU" sz="12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III</a:t>
                      </a:r>
                      <a:endParaRPr lang="en-US" sz="14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2032474"/>
                  </a:ext>
                </a:extLst>
              </a:tr>
              <a:tr h="249447">
                <a:tc>
                  <a:txBody>
                    <a:bodyPr/>
                    <a:lstStyle/>
                    <a:p>
                      <a:pPr marL="457200" lvl="1" indent="0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Информационная безопасность</a:t>
                      </a:r>
                      <a:endParaRPr lang="ru-RU" sz="12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III</a:t>
                      </a:r>
                      <a:endParaRPr lang="en-US" sz="14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2250231"/>
                  </a:ext>
                </a:extLst>
              </a:tr>
              <a:tr h="249447">
                <a:tc>
                  <a:txBody>
                    <a:bodyPr/>
                    <a:lstStyle/>
                    <a:p>
                      <a:pPr marL="457200" lvl="1" indent="0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Искусственный интеллект</a:t>
                      </a:r>
                      <a:endParaRPr lang="ru-RU" sz="12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III</a:t>
                      </a:r>
                      <a:endParaRPr lang="en-US" sz="14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78609131"/>
                  </a:ext>
                </a:extLst>
              </a:tr>
              <a:tr h="249447">
                <a:tc>
                  <a:txBody>
                    <a:bodyPr/>
                    <a:lstStyle/>
                    <a:p>
                      <a:pPr marL="457200" lvl="1" indent="0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Летающая робототехника</a:t>
                      </a:r>
                      <a:endParaRPr lang="ru-RU" sz="12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III</a:t>
                      </a:r>
                      <a:endParaRPr lang="en-US" sz="14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4570855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92E261AC-4E5D-406C-907C-C576CBA8D1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7700531"/>
              </p:ext>
            </p:extLst>
          </p:nvPr>
        </p:nvGraphicFramePr>
        <p:xfrm>
          <a:off x="3627121" y="1401628"/>
          <a:ext cx="3884578" cy="5164334"/>
        </p:xfrm>
        <a:graphic>
          <a:graphicData uri="http://schemas.openxmlformats.org/drawingml/2006/table">
            <a:tbl>
              <a:tblPr/>
              <a:tblGrid>
                <a:gridCol w="2631439">
                  <a:extLst>
                    <a:ext uri="{9D8B030D-6E8A-4147-A177-3AD203B41FA5}">
                      <a16:colId xmlns:a16="http://schemas.microsoft.com/office/drawing/2014/main" val="3632153172"/>
                    </a:ext>
                  </a:extLst>
                </a:gridCol>
                <a:gridCol w="1253139">
                  <a:extLst>
                    <a:ext uri="{9D8B030D-6E8A-4147-A177-3AD203B41FA5}">
                      <a16:colId xmlns:a16="http://schemas.microsoft.com/office/drawing/2014/main" val="545653511"/>
                    </a:ext>
                  </a:extLst>
                </a:gridCol>
              </a:tblGrid>
              <a:tr h="606786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Профиль НТО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Уровень</a:t>
                      </a:r>
                    </a:p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РСОШ</a:t>
                      </a:r>
                    </a:p>
                  </a:txBody>
                  <a:tcPr marL="12005" marR="12005" marT="12005" marB="12005" anchor="ctr">
                    <a:lnL w="947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542845"/>
                  </a:ext>
                </a:extLst>
              </a:tr>
              <a:tr h="404816">
                <a:tc>
                  <a:txBody>
                    <a:bodyPr/>
                    <a:lstStyle/>
                    <a:p>
                      <a:pPr marL="457200" lvl="1" indent="0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Наносистемы и наноинженерия</a:t>
                      </a:r>
                      <a:endParaRPr lang="ru-RU" sz="12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III</a:t>
                      </a:r>
                      <a:endParaRPr lang="en-US" sz="14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988037"/>
                  </a:ext>
                </a:extLst>
              </a:tr>
              <a:tr h="404816">
                <a:tc>
                  <a:txBody>
                    <a:bodyPr/>
                    <a:lstStyle/>
                    <a:p>
                      <a:pPr lvl="1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Нейротехнологии и когнитивные науки</a:t>
                      </a:r>
                      <a:endParaRPr lang="ru-RU" sz="12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II</a:t>
                      </a:r>
                      <a:endParaRPr lang="en-US" sz="14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4916816"/>
                  </a:ext>
                </a:extLst>
              </a:tr>
              <a:tr h="253104">
                <a:tc>
                  <a:txBody>
                    <a:bodyPr/>
                    <a:lstStyle/>
                    <a:p>
                      <a:pPr lvl="1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Новые материалы</a:t>
                      </a:r>
                      <a:endParaRPr lang="ru-RU" sz="12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III</a:t>
                      </a:r>
                      <a:endParaRPr lang="en-US" sz="14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53523119"/>
                  </a:ext>
                </a:extLst>
              </a:tr>
              <a:tr h="404816">
                <a:tc>
                  <a:txBody>
                    <a:bodyPr/>
                    <a:lstStyle/>
                    <a:p>
                      <a:pPr lvl="1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Передовые производственные технологии</a:t>
                      </a:r>
                      <a:endParaRPr lang="ru-RU" sz="12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III</a:t>
                      </a:r>
                      <a:endParaRPr lang="en-US" sz="14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6750923"/>
                  </a:ext>
                </a:extLst>
              </a:tr>
              <a:tr h="253104">
                <a:tc>
                  <a:txBody>
                    <a:bodyPr/>
                    <a:lstStyle/>
                    <a:p>
                      <a:pPr lvl="1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Разработка компьютерных игр</a:t>
                      </a:r>
                      <a:endParaRPr lang="ru-RU" sz="12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III</a:t>
                      </a:r>
                      <a:endParaRPr lang="ru-RU" sz="12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72689290"/>
                  </a:ext>
                </a:extLst>
              </a:tr>
              <a:tr h="253104">
                <a:tc>
                  <a:txBody>
                    <a:bodyPr/>
                    <a:lstStyle/>
                    <a:p>
                      <a:pPr lvl="1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Спутниковые системы</a:t>
                      </a:r>
                      <a:endParaRPr lang="ru-RU" sz="12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III</a:t>
                      </a:r>
                      <a:endParaRPr lang="en-US" sz="14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77914173"/>
                  </a:ext>
                </a:extLst>
              </a:tr>
              <a:tr h="253104">
                <a:tc>
                  <a:txBody>
                    <a:bodyPr/>
                    <a:lstStyle/>
                    <a:p>
                      <a:pPr lvl="1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Технологии беспроводной связи</a:t>
                      </a:r>
                      <a:endParaRPr lang="ru-RU" sz="12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II</a:t>
                      </a:r>
                      <a:endParaRPr lang="en-US" sz="14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96762310"/>
                  </a:ext>
                </a:extLst>
              </a:tr>
              <a:tr h="392843">
                <a:tc>
                  <a:txBody>
                    <a:bodyPr/>
                    <a:lstStyle/>
                    <a:p>
                      <a:pPr lvl="1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Технологии виртуальной реальности</a:t>
                      </a: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III</a:t>
                      </a:r>
                      <a:endParaRPr lang="en-US" sz="14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00097964"/>
                  </a:ext>
                </a:extLst>
              </a:tr>
              <a:tr h="392843">
                <a:tc>
                  <a:txBody>
                    <a:bodyPr/>
                    <a:lstStyle/>
                    <a:p>
                      <a:pPr marL="457200" marR="0" lvl="1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Технологии дополненной реальности</a:t>
                      </a:r>
                      <a:endParaRPr lang="ru-RU" sz="12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orbel" panose="020B0503020204020204" pitchFamily="34" charset="0"/>
                        </a:rPr>
                        <a:t>III</a:t>
                      </a: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1632880"/>
                  </a:ext>
                </a:extLst>
              </a:tr>
              <a:tr h="392843">
                <a:tc>
                  <a:txBody>
                    <a:bodyPr/>
                    <a:lstStyle/>
                    <a:p>
                      <a:pPr marL="457200" marR="0" lvl="1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effectLst/>
                          <a:latin typeface="Corbel" panose="020B0503020204020204" pitchFamily="34" charset="0"/>
                        </a:rPr>
                        <a:t>Технологическое предпринимательство</a:t>
                      </a: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orbel" panose="020B0503020204020204" pitchFamily="34" charset="0"/>
                        </a:rPr>
                        <a:t>III</a:t>
                      </a: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22771319"/>
                  </a:ext>
                </a:extLst>
              </a:tr>
              <a:tr h="253104">
                <a:tc>
                  <a:txBody>
                    <a:bodyPr/>
                    <a:lstStyle/>
                    <a:p>
                      <a:pPr lvl="1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Умный город</a:t>
                      </a:r>
                      <a:endParaRPr lang="ru-RU" sz="12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III</a:t>
                      </a:r>
                      <a:endParaRPr lang="en-US" sz="14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39742240"/>
                  </a:ext>
                </a:extLst>
              </a:tr>
              <a:tr h="253104">
                <a:tc>
                  <a:txBody>
                    <a:bodyPr/>
                    <a:lstStyle/>
                    <a:p>
                      <a:pPr lvl="1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Фотоника</a:t>
                      </a:r>
                      <a:endParaRPr lang="ru-RU" sz="12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III</a:t>
                      </a:r>
                      <a:endParaRPr lang="en-US" sz="14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0325691"/>
                  </a:ext>
                </a:extLst>
              </a:tr>
              <a:tr h="392843">
                <a:tc>
                  <a:txBody>
                    <a:bodyPr/>
                    <a:lstStyle/>
                    <a:p>
                      <a:pPr lvl="1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Цифровые технологии в архитектуре</a:t>
                      </a:r>
                      <a:endParaRPr lang="ru-RU" sz="12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III</a:t>
                      </a:r>
                      <a:endParaRPr lang="en-US" sz="14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93499797"/>
                  </a:ext>
                </a:extLst>
              </a:tr>
              <a:tr h="253104">
                <a:tc>
                  <a:txBody>
                    <a:bodyPr/>
                    <a:lstStyle/>
                    <a:p>
                      <a:pPr lvl="1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Ядерные технологии</a:t>
                      </a:r>
                      <a:endParaRPr lang="ru-RU" sz="12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III</a:t>
                      </a:r>
                      <a:endParaRPr lang="en-US" sz="14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10153321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71AC967C-B786-187D-EE17-51C0D8543D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570332"/>
              </p:ext>
            </p:extLst>
          </p:nvPr>
        </p:nvGraphicFramePr>
        <p:xfrm>
          <a:off x="7325360" y="1401629"/>
          <a:ext cx="4866640" cy="5222086"/>
        </p:xfrm>
        <a:graphic>
          <a:graphicData uri="http://schemas.openxmlformats.org/drawingml/2006/table">
            <a:tbl>
              <a:tblPr/>
              <a:tblGrid>
                <a:gridCol w="2875280">
                  <a:extLst>
                    <a:ext uri="{9D8B030D-6E8A-4147-A177-3AD203B41FA5}">
                      <a16:colId xmlns:a16="http://schemas.microsoft.com/office/drawing/2014/main" val="3632153172"/>
                    </a:ext>
                  </a:extLst>
                </a:gridCol>
                <a:gridCol w="1991360">
                  <a:extLst>
                    <a:ext uri="{9D8B030D-6E8A-4147-A177-3AD203B41FA5}">
                      <a16:colId xmlns:a16="http://schemas.microsoft.com/office/drawing/2014/main" val="545653511"/>
                    </a:ext>
                  </a:extLst>
                </a:gridCol>
              </a:tblGrid>
              <a:tr h="608879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Профиль НТО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Уровень</a:t>
                      </a:r>
                    </a:p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РСОШ</a:t>
                      </a:r>
                    </a:p>
                  </a:txBody>
                  <a:tcPr marL="12005" marR="12005" marT="12005" marB="12005" anchor="ctr">
                    <a:lnL w="947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542845"/>
                  </a:ext>
                </a:extLst>
              </a:tr>
              <a:tr h="261363">
                <a:tc>
                  <a:txBody>
                    <a:bodyPr/>
                    <a:lstStyle/>
                    <a:p>
                      <a:pPr marL="457200" marR="0" lvl="1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Инфохимия</a:t>
                      </a:r>
                      <a:endParaRPr lang="ru-RU" sz="12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Не РСОШ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52741003"/>
                  </a:ext>
                </a:extLst>
              </a:tr>
              <a:tr h="201808">
                <a:tc>
                  <a:txBody>
                    <a:bodyPr/>
                    <a:lstStyle/>
                    <a:p>
                      <a:pPr marL="457200" marR="0" lvl="1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Corbel" panose="020B0503020204020204" pitchFamily="34" charset="0"/>
                        </a:rPr>
                        <a:t>ИТ-медицина</a:t>
                      </a: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Не РСОШ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45521682"/>
                  </a:ext>
                </a:extLst>
              </a:tr>
              <a:tr h="320752">
                <a:tc>
                  <a:txBody>
                    <a:bodyPr/>
                    <a:lstStyle/>
                    <a:p>
                      <a:pPr marL="457200" marR="0" lvl="1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Corbel" panose="020B0503020204020204" pitchFamily="34" charset="0"/>
                        </a:rPr>
                        <a:t>Квантовый инжиниринг</a:t>
                      </a: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Новый профиль НТО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10562116"/>
                  </a:ext>
                </a:extLst>
              </a:tr>
              <a:tr h="206656">
                <a:tc>
                  <a:txBody>
                    <a:bodyPr/>
                    <a:lstStyle/>
                    <a:p>
                      <a:pPr lvl="1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Научная медиажурналистика</a:t>
                      </a:r>
                      <a:endParaRPr lang="ru-RU" sz="12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Не РСОШ</a:t>
                      </a:r>
                      <a:endParaRPr lang="ru-RU" sz="12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7006676"/>
                  </a:ext>
                </a:extLst>
              </a:tr>
              <a:tr h="380196">
                <a:tc>
                  <a:txBody>
                    <a:bodyPr/>
                    <a:lstStyle/>
                    <a:p>
                      <a:pPr lvl="1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dirty="0">
                          <a:effectLst/>
                          <a:latin typeface="Corbel" panose="020B0503020204020204" pitchFamily="34" charset="0"/>
                        </a:rPr>
                        <a:t>Робототехнические системы</a:t>
                      </a:r>
                    </a:p>
                    <a:p>
                      <a:pPr lvl="1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dirty="0">
                          <a:effectLst/>
                          <a:latin typeface="Corbel" panose="020B0503020204020204" pitchFamily="34" charset="0"/>
                        </a:rPr>
                        <a:t>в исследованиях моря</a:t>
                      </a:r>
                      <a:endParaRPr lang="ru-RU" sz="12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Не РСОШ</a:t>
                      </a:r>
                      <a:endParaRPr lang="ru-RU" sz="12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6782495"/>
                  </a:ext>
                </a:extLst>
              </a:tr>
              <a:tr h="330527">
                <a:tc>
                  <a:txBody>
                    <a:bodyPr/>
                    <a:lstStyle/>
                    <a:p>
                      <a:pPr lvl="1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Современная пищевая инженерия</a:t>
                      </a:r>
                      <a:endParaRPr lang="ru-RU" sz="12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Не РСОШ</a:t>
                      </a:r>
                      <a:endParaRPr lang="ru-RU" sz="12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4916816"/>
                  </a:ext>
                </a:extLst>
              </a:tr>
              <a:tr h="386507">
                <a:tc>
                  <a:txBody>
                    <a:bodyPr/>
                    <a:lstStyle/>
                    <a:p>
                      <a:pPr lvl="1" rtl="0" fontAlgn="t"/>
                      <a:r>
                        <a:rPr lang="ru-RU" sz="1200" b="0" dirty="0">
                          <a:effectLst/>
                          <a:latin typeface="Corbel" panose="020B0503020204020204" pitchFamily="34" charset="0"/>
                        </a:rPr>
                        <a:t>Технологии компьютерного зрения и цифровые сервисы</a:t>
                      </a:r>
                    </a:p>
                  </a:txBody>
                  <a:tcPr marL="22860" marR="22860" marT="15240" marB="15240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rPr>
                        <a:t>Новый профиль НТО</a:t>
                      </a: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3127796"/>
                  </a:ext>
                </a:extLst>
              </a:tr>
              <a:tr h="330527">
                <a:tc>
                  <a:txBody>
                    <a:bodyPr/>
                    <a:lstStyle/>
                    <a:p>
                      <a:pPr lvl="1" rtl="0" fontAlgn="t"/>
                      <a:r>
                        <a:rPr lang="ru-RU" sz="1200" b="0" dirty="0">
                          <a:effectLst/>
                          <a:latin typeface="Corbel" panose="020B0503020204020204" pitchFamily="34" charset="0"/>
                        </a:rPr>
                        <a:t>Технологическое </a:t>
                      </a:r>
                      <a:r>
                        <a:rPr lang="ru-RU" sz="1200" b="0" dirty="0" err="1">
                          <a:effectLst/>
                          <a:latin typeface="Corbel" panose="020B0503020204020204" pitchFamily="34" charset="0"/>
                        </a:rPr>
                        <a:t>мейкерство</a:t>
                      </a:r>
                      <a:endParaRPr lang="ru-RU" sz="1200" b="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22860" marR="22860" marT="15240" marB="15240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rPr>
                        <a:t>Не РСОШ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rbel" panose="020B0503020204020204" pitchFamily="34" charset="0"/>
                        <a:ea typeface="+mn-ea"/>
                        <a:cs typeface="+mn-cs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4346764"/>
                  </a:ext>
                </a:extLst>
              </a:tr>
              <a:tr h="229970">
                <a:tc>
                  <a:txBody>
                    <a:bodyPr/>
                    <a:lstStyle/>
                    <a:p>
                      <a:pPr lvl="1" rtl="0" fontAlgn="t"/>
                      <a:r>
                        <a:rPr lang="ru-RU" sz="1200" b="0" dirty="0">
                          <a:effectLst/>
                          <a:latin typeface="Corbel" panose="020B0503020204020204" pitchFamily="34" charset="0"/>
                        </a:rPr>
                        <a:t>Урбанистика</a:t>
                      </a:r>
                    </a:p>
                  </a:txBody>
                  <a:tcPr marL="22860" marR="22860" marT="15240" marB="15240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rPr>
                        <a:t>Не РСОШ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rbel" panose="020B0503020204020204" pitchFamily="34" charset="0"/>
                        <a:ea typeface="+mn-ea"/>
                        <a:cs typeface="+mn-cs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7663267"/>
                  </a:ext>
                </a:extLst>
              </a:tr>
              <a:tr h="276737">
                <a:tc>
                  <a:txBody>
                    <a:bodyPr/>
                    <a:lstStyle/>
                    <a:p>
                      <a:pPr lvl="1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Финансовый инжиниринг</a:t>
                      </a:r>
                      <a:endParaRPr lang="ru-RU" sz="12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Не РСОШ</a:t>
                      </a:r>
                      <a:endParaRPr lang="ru-RU" sz="12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53523119"/>
                  </a:ext>
                </a:extLst>
              </a:tr>
              <a:tr h="276737">
                <a:tc>
                  <a:txBody>
                    <a:bodyPr/>
                    <a:lstStyle/>
                    <a:p>
                      <a:pPr lvl="1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orbel" panose="020B0503020204020204" pitchFamily="34" charset="0"/>
                        </a:rPr>
                        <a:t>Цифровая гидрометеорология</a:t>
                      </a: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rPr>
                        <a:t>Новый профиль НТО</a:t>
                      </a: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4755610"/>
                  </a:ext>
                </a:extLst>
              </a:tr>
              <a:tr h="276737">
                <a:tc>
                  <a:txBody>
                    <a:bodyPr/>
                    <a:lstStyle/>
                    <a:p>
                      <a:pPr lvl="1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orbel" panose="020B0503020204020204" pitchFamily="34" charset="0"/>
                        </a:rPr>
                        <a:t>Цифровое месторождение</a:t>
                      </a: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rbel" panose="020B0503020204020204" pitchFamily="34" charset="0"/>
                          <a:ea typeface="+mn-ea"/>
                          <a:cs typeface="+mn-cs"/>
                        </a:rPr>
                        <a:t>Новый профиль НТО</a:t>
                      </a: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7406326"/>
                  </a:ext>
                </a:extLst>
              </a:tr>
              <a:tr h="380196">
                <a:tc>
                  <a:txBody>
                    <a:bodyPr/>
                    <a:lstStyle/>
                    <a:p>
                      <a:pPr lvl="1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  <a:ea typeface="+mn-ea"/>
                          <a:cs typeface="+mn-cs"/>
                        </a:rPr>
                        <a:t>Цифровой инжиниринг в строительстве</a:t>
                      </a: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Не РСОШ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4809732"/>
                  </a:ext>
                </a:extLst>
              </a:tr>
              <a:tr h="380196">
                <a:tc>
                  <a:txBody>
                    <a:bodyPr/>
                    <a:lstStyle/>
                    <a:p>
                      <a:pPr lvl="1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  <a:ea typeface="+mn-ea"/>
                          <a:cs typeface="+mn-cs"/>
                        </a:rPr>
                        <a:t>Цифровое производство</a:t>
                      </a:r>
                    </a:p>
                    <a:p>
                      <a:pPr lvl="1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  <a:ea typeface="+mn-ea"/>
                          <a:cs typeface="+mn-cs"/>
                        </a:rPr>
                        <a:t>в машиностроении</a:t>
                      </a:r>
                      <a:endParaRPr lang="ru-RU" sz="12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Не РСОШ</a:t>
                      </a:r>
                      <a:endParaRPr lang="ru-RU" sz="12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70148603"/>
                  </a:ext>
                </a:extLst>
              </a:tr>
              <a:tr h="330527">
                <a:tc>
                  <a:txBody>
                    <a:bodyPr/>
                    <a:lstStyle/>
                    <a:p>
                      <a:pPr lvl="1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Цифровые сенсорные системы</a:t>
                      </a:r>
                      <a:endParaRPr lang="ru-RU" sz="12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Не РСОШ</a:t>
                      </a:r>
                      <a:endParaRPr lang="ru-RU" sz="12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12005" marR="12005" marT="12005" marB="12005" anchor="ctr">
                    <a:lnL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4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67509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2650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404b78b1c5_1_36"/>
          <p:cNvSpPr txBox="1">
            <a:spLocks noGrp="1"/>
          </p:cNvSpPr>
          <p:nvPr>
            <p:ph type="ctrTitle"/>
          </p:nvPr>
        </p:nvSpPr>
        <p:spPr>
          <a:xfrm>
            <a:off x="2659132" y="619906"/>
            <a:ext cx="8898400" cy="60809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6933" rIns="0" bIns="0" rtlCol="0" anchor="b" anchorCtr="0">
            <a:spAutoFit/>
          </a:bodyPr>
          <a:lstStyle/>
          <a:p>
            <a:r>
              <a:rPr lang="ru-RU" sz="4267" dirty="0"/>
              <a:t>Как выбрать профиль НТО?</a:t>
            </a:r>
            <a:endParaRPr sz="4267" dirty="0"/>
          </a:p>
        </p:txBody>
      </p:sp>
      <p:sp>
        <p:nvSpPr>
          <p:cNvPr id="306" name="Google Shape;306;g1404b78b1c5_1_36"/>
          <p:cNvSpPr txBox="1">
            <a:spLocks noGrp="1"/>
          </p:cNvSpPr>
          <p:nvPr>
            <p:ph type="body" idx="1"/>
          </p:nvPr>
        </p:nvSpPr>
        <p:spPr>
          <a:xfrm>
            <a:off x="1" y="1464440"/>
            <a:ext cx="7917793" cy="337032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rmAutofit/>
          </a:bodyPr>
          <a:lstStyle/>
          <a:p>
            <a:pPr indent="-474121">
              <a:lnSpc>
                <a:spcPct val="100000"/>
              </a:lnSpc>
              <a:spcBef>
                <a:spcPts val="1333"/>
              </a:spcBef>
              <a:buSzPts val="2000"/>
              <a:buFont typeface="Corbel"/>
              <a:buAutoNum type="arabicPeriod"/>
            </a:pPr>
            <a:r>
              <a:rPr lang="ru-RU" sz="3200" dirty="0"/>
              <a:t>Познакомиться с </a:t>
            </a:r>
            <a:br>
              <a:rPr lang="ru-RU" sz="3200" dirty="0"/>
            </a:br>
            <a:r>
              <a:rPr lang="ru-RU" sz="3200" u="sng" dirty="0">
                <a:solidFill>
                  <a:schemeClr val="hlink"/>
                </a:solidFill>
                <a:hlinkClick r:id="rId3"/>
              </a:rPr>
              <a:t>описанием направлений и профилей </a:t>
            </a:r>
            <a:endParaRPr lang="ru-RU" sz="3200" dirty="0"/>
          </a:p>
          <a:p>
            <a:pPr indent="-474121">
              <a:lnSpc>
                <a:spcPct val="100000"/>
              </a:lnSpc>
              <a:spcBef>
                <a:spcPts val="1333"/>
              </a:spcBef>
              <a:buSzPts val="2000"/>
              <a:buAutoNum type="arabicPeriod"/>
            </a:pPr>
            <a:r>
              <a:rPr lang="ru-RU" sz="3200" dirty="0"/>
              <a:t>Пройти </a:t>
            </a:r>
            <a:r>
              <a:rPr lang="ru-RU" sz="3200" u="sng" dirty="0">
                <a:solidFill>
                  <a:schemeClr val="hlink"/>
                </a:solidFill>
                <a:hlinkClick r:id="rId4"/>
              </a:rPr>
              <a:t>тест на выбор профиля </a:t>
            </a:r>
            <a:r>
              <a:rPr lang="ru-RU" sz="3200" dirty="0"/>
              <a:t>и получить свои рекомендации</a:t>
            </a:r>
            <a:endParaRPr sz="3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C713C15-9360-2767-93D4-286FC9E2A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0" y="1209607"/>
            <a:ext cx="46990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299;g13c646e8369_0_390">
            <a:extLst>
              <a:ext uri="{FF2B5EF4-FFF2-40B4-BE49-F238E27FC236}">
                <a16:creationId xmlns:a16="http://schemas.microsoft.com/office/drawing/2014/main" id="{F36DE807-001B-795F-6325-F4373B30D5B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b="24379"/>
          <a:stretch/>
        </p:blipFill>
        <p:spPr>
          <a:xfrm>
            <a:off x="697202" y="4047651"/>
            <a:ext cx="5574381" cy="2810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9087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404b78b1c5_1_36"/>
          <p:cNvSpPr txBox="1">
            <a:spLocks noGrp="1"/>
          </p:cNvSpPr>
          <p:nvPr>
            <p:ph type="ctrTitle"/>
          </p:nvPr>
        </p:nvSpPr>
        <p:spPr>
          <a:xfrm>
            <a:off x="2687160" y="394639"/>
            <a:ext cx="8898400" cy="60809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6933" rIns="0" bIns="0" rtlCol="0" anchor="b" anchorCtr="0">
            <a:spAutoFit/>
          </a:bodyPr>
          <a:lstStyle/>
          <a:p>
            <a:r>
              <a:rPr lang="ru-RU" sz="4267" dirty="0"/>
              <a:t>Как принять участие в НТО?</a:t>
            </a:r>
            <a:endParaRPr sz="4267" dirty="0"/>
          </a:p>
        </p:txBody>
      </p:sp>
      <p:sp>
        <p:nvSpPr>
          <p:cNvPr id="306" name="Google Shape;306;g1404b78b1c5_1_36"/>
          <p:cNvSpPr txBox="1">
            <a:spLocks noGrp="1"/>
          </p:cNvSpPr>
          <p:nvPr>
            <p:ph type="body" idx="1"/>
          </p:nvPr>
        </p:nvSpPr>
        <p:spPr>
          <a:xfrm>
            <a:off x="605950" y="1702674"/>
            <a:ext cx="5893916" cy="498115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rmAutofit/>
          </a:bodyPr>
          <a:lstStyle/>
          <a:p>
            <a:pPr indent="-474121">
              <a:lnSpc>
                <a:spcPct val="100000"/>
              </a:lnSpc>
              <a:spcBef>
                <a:spcPts val="0"/>
              </a:spcBef>
              <a:buSzPts val="2000"/>
              <a:buAutoNum type="arabicPeriod"/>
            </a:pPr>
            <a:r>
              <a:rPr lang="ru-RU" sz="2667" dirty="0"/>
              <a:t>Познакомиться с </a:t>
            </a:r>
            <a:br>
              <a:rPr lang="ru-RU" sz="2667" dirty="0"/>
            </a:br>
            <a:r>
              <a:rPr lang="ru-RU" sz="2667" u="sng" dirty="0">
                <a:solidFill>
                  <a:schemeClr val="hlink"/>
                </a:solidFill>
                <a:hlinkClick r:id="rId3"/>
              </a:rPr>
              <a:t>описанием направлений и профилей </a:t>
            </a:r>
            <a:endParaRPr sz="2667" dirty="0"/>
          </a:p>
          <a:p>
            <a:pPr indent="-474121">
              <a:lnSpc>
                <a:spcPct val="100000"/>
              </a:lnSpc>
              <a:spcBef>
                <a:spcPts val="1333"/>
              </a:spcBef>
              <a:buSzPts val="2000"/>
              <a:buAutoNum type="arabicPeriod"/>
            </a:pPr>
            <a:r>
              <a:rPr lang="ru-RU" sz="2667" dirty="0"/>
              <a:t>Иметь учетную запись на </a:t>
            </a:r>
            <a:r>
              <a:rPr lang="ru-RU" sz="2667" dirty="0">
                <a:hlinkClick r:id="rId4"/>
              </a:rPr>
              <a:t>платформе Талант</a:t>
            </a:r>
            <a:endParaRPr sz="2667" dirty="0"/>
          </a:p>
          <a:p>
            <a:pPr indent="-474121">
              <a:lnSpc>
                <a:spcPct val="100000"/>
              </a:lnSpc>
              <a:spcBef>
                <a:spcPts val="1333"/>
              </a:spcBef>
              <a:buSzPts val="2000"/>
              <a:buAutoNum type="arabicPeriod"/>
            </a:pPr>
            <a:r>
              <a:rPr lang="ru-RU" sz="2667" dirty="0"/>
              <a:t>Пройти регистрацию на </a:t>
            </a:r>
            <a:r>
              <a:rPr lang="ru-RU" sz="2667" dirty="0">
                <a:hlinkClick r:id="rId5"/>
              </a:rPr>
              <a:t>сайте</a:t>
            </a:r>
            <a:r>
              <a:rPr lang="en-US" sz="2667" dirty="0">
                <a:hlinkClick r:id="rId5"/>
              </a:rPr>
              <a:t> </a:t>
            </a:r>
            <a:r>
              <a:rPr lang="ru-RU" sz="2667" dirty="0">
                <a:hlinkClick r:id="rId5"/>
              </a:rPr>
              <a:t>НТО</a:t>
            </a:r>
            <a:r>
              <a:rPr lang="ru-RU" sz="2667" baseline="30000" dirty="0"/>
              <a:t>*</a:t>
            </a:r>
            <a:endParaRPr sz="2667" b="1" baseline="30000" dirty="0"/>
          </a:p>
          <a:p>
            <a:pPr indent="0">
              <a:lnSpc>
                <a:spcPct val="100000"/>
              </a:lnSpc>
              <a:spcBef>
                <a:spcPts val="1333"/>
              </a:spcBef>
              <a:spcAft>
                <a:spcPts val="1333"/>
              </a:spcAft>
            </a:pPr>
            <a:r>
              <a:rPr lang="ru-RU" sz="2267" b="1" i="1" baseline="30000" dirty="0"/>
              <a:t>*</a:t>
            </a:r>
            <a:r>
              <a:rPr lang="ru-RU" sz="2267" i="1" dirty="0"/>
              <a:t>Если вам в школе дали специальный </a:t>
            </a:r>
            <a:br>
              <a:rPr lang="ru-RU" sz="2267" i="1" dirty="0"/>
            </a:br>
            <a:r>
              <a:rPr lang="ru-RU" sz="2267" i="1" dirty="0"/>
              <a:t>QR-код для регистрации, пожалуйста, используйте именно его, а не эту ссылку.</a:t>
            </a:r>
            <a:endParaRPr sz="2267" i="1" dirty="0"/>
          </a:p>
        </p:txBody>
      </p:sp>
      <p:pic>
        <p:nvPicPr>
          <p:cNvPr id="307" name="Google Shape;307;g1404b78b1c5_1_3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t="6536" b="6536"/>
          <a:stretch/>
        </p:blipFill>
        <p:spPr>
          <a:xfrm>
            <a:off x="6499867" y="1702667"/>
            <a:ext cx="4777000" cy="41526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79;p108">
            <a:extLst>
              <a:ext uri="{FF2B5EF4-FFF2-40B4-BE49-F238E27FC236}">
                <a16:creationId xmlns:a16="http://schemas.microsoft.com/office/drawing/2014/main" id="{8190C87A-C876-4805-8D91-4713786B8D6B}"/>
              </a:ext>
            </a:extLst>
          </p:cNvPr>
          <p:cNvSpPr txBox="1"/>
          <p:nvPr/>
        </p:nvSpPr>
        <p:spPr>
          <a:xfrm>
            <a:off x="4966054" y="814081"/>
            <a:ext cx="6552063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600"/>
              <a:buFont typeface="Tahoma"/>
              <a:buNone/>
            </a:pPr>
            <a:r>
              <a:rPr lang="ru-RU" sz="2800" b="1" dirty="0">
                <a:solidFill>
                  <a:schemeClr val="accent6"/>
                </a:solidFill>
                <a:latin typeface="Corbel" panose="020B0503020204020204" pitchFamily="34" charset="0"/>
                <a:ea typeface="Tahoma"/>
                <a:cs typeface="Tahoma"/>
              </a:rPr>
              <a:t>Расписание НТО в цикле 2023-2024</a:t>
            </a:r>
            <a:endParaRPr sz="2800" b="1" dirty="0">
              <a:solidFill>
                <a:schemeClr val="accent6"/>
              </a:solidFill>
              <a:latin typeface="Corbel" panose="020B0503020204020204" pitchFamily="34" charset="0"/>
              <a:ea typeface="Tahoma"/>
              <a:cs typeface="Tahoma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C8B1C5-C3B4-E39D-7E23-9D80F161A7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2"/>
          <a:stretch/>
        </p:blipFill>
        <p:spPr>
          <a:xfrm>
            <a:off x="-314325" y="1466850"/>
            <a:ext cx="1319212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600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Олимпиада КД НТИ">
      <a:dk1>
        <a:sysClr val="windowText" lastClr="000000"/>
      </a:dk1>
      <a:lt1>
        <a:sysClr val="window" lastClr="FFFFFF"/>
      </a:lt1>
      <a:dk2>
        <a:srgbClr val="0C0C0C"/>
      </a:dk2>
      <a:lt2>
        <a:srgbClr val="FFFFFF"/>
      </a:lt2>
      <a:accent1>
        <a:srgbClr val="00C5BF"/>
      </a:accent1>
      <a:accent2>
        <a:srgbClr val="F37760"/>
      </a:accent2>
      <a:accent3>
        <a:srgbClr val="AA52C0"/>
      </a:accent3>
      <a:accent4>
        <a:srgbClr val="03ABDD"/>
      </a:accent4>
      <a:accent5>
        <a:srgbClr val="0C0C0C"/>
      </a:accent5>
      <a:accent6>
        <a:srgbClr val="0C0C0C"/>
      </a:accent6>
      <a:hlink>
        <a:srgbClr val="0070C0"/>
      </a:hlink>
      <a:folHlink>
        <a:srgbClr val="7030A0"/>
      </a:folHlink>
    </a:clrScheme>
    <a:fontScheme name="NTI_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Олимпиада КД НТИ">
      <a:dk1>
        <a:srgbClr val="000000"/>
      </a:dk1>
      <a:lt1>
        <a:srgbClr val="FFFFFF"/>
      </a:lt1>
      <a:dk2>
        <a:srgbClr val="0C0C0C"/>
      </a:dk2>
      <a:lt2>
        <a:srgbClr val="FFFFFF"/>
      </a:lt2>
      <a:accent1>
        <a:srgbClr val="00C5BF"/>
      </a:accent1>
      <a:accent2>
        <a:srgbClr val="F37760"/>
      </a:accent2>
      <a:accent3>
        <a:srgbClr val="AA52C0"/>
      </a:accent3>
      <a:accent4>
        <a:srgbClr val="03ABDD"/>
      </a:accent4>
      <a:accent5>
        <a:srgbClr val="0C0C0C"/>
      </a:accent5>
      <a:accent6>
        <a:srgbClr val="0C0C0C"/>
      </a:accent6>
      <a:hlink>
        <a:srgbClr val="0070C0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NTI_олимпиада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C5BF"/>
      </a:accent1>
      <a:accent2>
        <a:srgbClr val="F37760"/>
      </a:accent2>
      <a:accent3>
        <a:srgbClr val="AA52C0"/>
      </a:accent3>
      <a:accent4>
        <a:srgbClr val="03ABDD"/>
      </a:accent4>
      <a:accent5>
        <a:srgbClr val="0C0C0C"/>
      </a:accent5>
      <a:accent6>
        <a:srgbClr val="0C0C0C"/>
      </a:accent6>
      <a:hlink>
        <a:srgbClr val="0C0C0C"/>
      </a:hlink>
      <a:folHlink>
        <a:srgbClr val="0C0C0C"/>
      </a:folHlink>
    </a:clrScheme>
    <a:fontScheme name="НТО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15875</TotalTime>
  <Words>1326</Words>
  <Application>Microsoft Office PowerPoint</Application>
  <PresentationFormat>Широкоэкранный</PresentationFormat>
  <Paragraphs>236</Paragraphs>
  <Slides>28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28</vt:i4>
      </vt:variant>
    </vt:vector>
  </HeadingPairs>
  <TitlesOfParts>
    <vt:vector size="39" baseType="lpstr">
      <vt:lpstr>Arial</vt:lpstr>
      <vt:lpstr>Calibri</vt:lpstr>
      <vt:lpstr>Calibri Light</vt:lpstr>
      <vt:lpstr>Corbel</vt:lpstr>
      <vt:lpstr>Helvetica Neue</vt:lpstr>
      <vt:lpstr>Montserrat Light</vt:lpstr>
      <vt:lpstr>Tahoma</vt:lpstr>
      <vt:lpstr>Wingdings</vt:lpstr>
      <vt:lpstr>Office Theme</vt:lpstr>
      <vt:lpstr>1_Office Theme</vt:lpstr>
      <vt:lpstr>2_Office Theme</vt:lpstr>
      <vt:lpstr>Национальная технологическая олимпиада 23/24</vt:lpstr>
      <vt:lpstr>Презентация PowerPoint</vt:lpstr>
      <vt:lpstr>Национальная технологическая олимпиада ntcontest.ru</vt:lpstr>
      <vt:lpstr>Презентация PowerPoint</vt:lpstr>
      <vt:lpstr>Презентация PowerPoint</vt:lpstr>
      <vt:lpstr>Презентация PowerPoint</vt:lpstr>
      <vt:lpstr>Как выбрать профиль НТО?</vt:lpstr>
      <vt:lpstr>Как принять участие в НТО?</vt:lpstr>
      <vt:lpstr>Презентация PowerPoint</vt:lpstr>
      <vt:lpstr>Презентация PowerPoint</vt:lpstr>
      <vt:lpstr>Национальная технологическая олимпиада Junior junior.ntcontest.ru  </vt:lpstr>
      <vt:lpstr>Презентация PowerPoint</vt:lpstr>
      <vt:lpstr>Презентация PowerPoint</vt:lpstr>
      <vt:lpstr>Презентация PowerPoint</vt:lpstr>
      <vt:lpstr>Конкурс компетенций «Талант НТО» talent.ntcontest.ru  </vt:lpstr>
      <vt:lpstr>Презентация PowerPoint</vt:lpstr>
      <vt:lpstr>Урок НТО. День НТО nti-lesson.ru  </vt:lpstr>
      <vt:lpstr>Презентация PowerPoint</vt:lpstr>
      <vt:lpstr>ТехноГТО </vt:lpstr>
      <vt:lpstr>Презентация PowerPoint</vt:lpstr>
      <vt:lpstr>Направления и уровни ТехноГТО 2023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ВКонтакте: vk.com/nticontest Telegram: t.me/nto_olympiada 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Ассоциация Кружков</cp:lastModifiedBy>
  <cp:revision>137</cp:revision>
  <dcterms:created xsi:type="dcterms:W3CDTF">2018-05-23T12:16:39Z</dcterms:created>
  <dcterms:modified xsi:type="dcterms:W3CDTF">2023-10-20T10:00:05Z</dcterms:modified>
</cp:coreProperties>
</file>